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0.svg" ContentType="image/svg+xml"/>
  <Override PartName="/ppt/media/image12.svg" ContentType="image/svg+xml"/>
  <Override PartName="/ppt/media/image1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9"/>
  </p:handoutMasterIdLst>
  <p:sldIdLst>
    <p:sldId id="340" r:id="rId4"/>
    <p:sldId id="342" r:id="rId6"/>
    <p:sldId id="372" r:id="rId7"/>
    <p:sldId id="376" r:id="rId8"/>
    <p:sldId id="381" r:id="rId9"/>
    <p:sldId id="409" r:id="rId10"/>
    <p:sldId id="408" r:id="rId11"/>
    <p:sldId id="373" r:id="rId12"/>
    <p:sldId id="377" r:id="rId13"/>
    <p:sldId id="413" r:id="rId14"/>
    <p:sldId id="375" r:id="rId15"/>
    <p:sldId id="380" r:id="rId16"/>
    <p:sldId id="343" r:id="rId17"/>
    <p:sldId id="378" r:id="rId18"/>
  </p:sldIdLst>
  <p:sldSz cx="12192000" cy="6858000"/>
  <p:notesSz cx="6858000" cy="9144000"/>
  <p:embeddedFontLst>
    <p:embeddedFont>
      <p:font typeface="Inter" panose="02000503000000020004" charset="0"/>
      <p:regular r:id="rId23"/>
      <p:bold r:id="rId24"/>
    </p:embeddedFont>
    <p:embeddedFont>
      <p:font typeface="Inter Black" panose="02000503000000020004" charset="0"/>
      <p:bold r:id="rId25"/>
    </p:embeddedFont>
    <p:embeddedFont>
      <p:font typeface="Berlin Sans FB" panose="020E0602020502020306" charset="0"/>
      <p:regular r:id="rId26"/>
      <p:bold r:id="rId27"/>
    </p:embeddedFont>
    <p:embeddedFont>
      <p:font typeface="Amasis MT Pro Black" panose="02040A04050005020304" pitchFamily="18" charset="0"/>
      <p:bold r:id="rId28"/>
    </p:embeddedFont>
    <p:embeddedFont>
      <p:font typeface="Aharoni" panose="02010803020104030203" pitchFamily="2" charset="-79"/>
      <p:bold r:id="rId29"/>
    </p:embeddedFont>
    <p:embeddedFont>
      <p:font typeface="Aptos SemiBold" panose="020B0004020202020204" pitchFamily="34" charset="0"/>
      <p:bold r:id="rId30"/>
    </p:embeddedFont>
    <p:embeddedFont>
      <p:font typeface="Algerian" panose="04020705040A02060702" charset="0"/>
      <p:regular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89FB"/>
    <a:srgbClr val="4DDBF8"/>
    <a:srgbClr val="4AC7F9"/>
    <a:srgbClr val="47B2FA"/>
    <a:srgbClr val="54A6FB"/>
    <a:srgbClr val="4675FC"/>
    <a:srgbClr val="54FDED"/>
    <a:srgbClr val="4EE4F0"/>
    <a:srgbClr val="49CCF3"/>
    <a:srgbClr val="44B3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93" y="21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2" Type="http://schemas.openxmlformats.org/officeDocument/2006/relationships/tags" Target="tags/tag188.xml"/><Relationship Id="rId31" Type="http://schemas.openxmlformats.org/officeDocument/2006/relationships/font" Target="fonts/font9.fntdata"/><Relationship Id="rId30" Type="http://schemas.openxmlformats.org/officeDocument/2006/relationships/font" Target="fonts/font8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</a:fld>
            <a:endParaRPr lang="zh-CN" altLang="en-US"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</a:fld>
            <a:endParaRPr lang="zh-CN" altLang="en-US"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nter Black" panose="02000503000000020004" charset="0"/>
        <a:ea typeface="Inter Black" panose="02000503000000020004" charset="0"/>
        <a:cs typeface="Inter" panose="020005030000000200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nter Black" panose="02000503000000020004" charset="0"/>
        <a:ea typeface="Inter Black" panose="02000503000000020004" charset="0"/>
        <a:cs typeface="Inter" panose="020005030000000200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nter Black" panose="02000503000000020004" charset="0"/>
        <a:ea typeface="Inter Black" panose="02000503000000020004" charset="0"/>
        <a:cs typeface="Inter" panose="020005030000000200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nter Black" panose="02000503000000020004" charset="0"/>
        <a:ea typeface="Inter Black" panose="02000503000000020004" charset="0"/>
        <a:cs typeface="Inter" panose="020005030000000200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nter Black" panose="02000503000000020004" charset="0"/>
        <a:ea typeface="Inter Black" panose="02000503000000020004" charset="0"/>
        <a:cs typeface="Inter" panose="020005030000000200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 Black" panose="02000503000000020004" charset="0"/>
                <a:cs typeface="Inter" panose="0200050300000002000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Inter" panose="02000503000000020004" charset="0"/>
          <a:ea typeface="Inter Black" panose="02000503000000020004" charset="0"/>
          <a:cs typeface="Inter" panose="020005030000000200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7" Type="http://schemas.openxmlformats.org/officeDocument/2006/relationships/notesSlide" Target="../notesSlides/notesSlide1.xml"/><Relationship Id="rId26" Type="http://schemas.openxmlformats.org/officeDocument/2006/relationships/slideLayout" Target="../slideLayouts/slideLayout12.xml"/><Relationship Id="rId25" Type="http://schemas.openxmlformats.org/officeDocument/2006/relationships/tags" Target="../tags/tag147.xml"/><Relationship Id="rId24" Type="http://schemas.openxmlformats.org/officeDocument/2006/relationships/image" Target="../media/image2.png"/><Relationship Id="rId23" Type="http://schemas.openxmlformats.org/officeDocument/2006/relationships/tags" Target="../tags/tag146.xml"/><Relationship Id="rId22" Type="http://schemas.openxmlformats.org/officeDocument/2006/relationships/tags" Target="../tags/tag145.xml"/><Relationship Id="rId21" Type="http://schemas.openxmlformats.org/officeDocument/2006/relationships/tags" Target="../tags/tag144.xml"/><Relationship Id="rId20" Type="http://schemas.openxmlformats.org/officeDocument/2006/relationships/tags" Target="../tags/tag143.xml"/><Relationship Id="rId2" Type="http://schemas.openxmlformats.org/officeDocument/2006/relationships/tags" Target="../tags/tag125.xml"/><Relationship Id="rId19" Type="http://schemas.openxmlformats.org/officeDocument/2006/relationships/tags" Target="../tags/tag142.xml"/><Relationship Id="rId18" Type="http://schemas.openxmlformats.org/officeDocument/2006/relationships/tags" Target="../tags/tag141.xml"/><Relationship Id="rId17" Type="http://schemas.openxmlformats.org/officeDocument/2006/relationships/tags" Target="../tags/tag140.xml"/><Relationship Id="rId16" Type="http://schemas.openxmlformats.org/officeDocument/2006/relationships/tags" Target="../tags/tag139.xml"/><Relationship Id="rId15" Type="http://schemas.openxmlformats.org/officeDocument/2006/relationships/tags" Target="../tags/tag138.xml"/><Relationship Id="rId14" Type="http://schemas.openxmlformats.org/officeDocument/2006/relationships/tags" Target="../tags/tag137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69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tags" Target="../tags/tag168.xm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175.xml"/><Relationship Id="rId7" Type="http://schemas.openxmlformats.org/officeDocument/2006/relationships/image" Target="../media/image7.jpeg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0" Type="http://schemas.openxmlformats.org/officeDocument/2006/relationships/notesSlide" Target="../notesSlides/notesSlide11.xml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tags" Target="../tags/tag178.xml"/><Relationship Id="rId7" Type="http://schemas.openxmlformats.org/officeDocument/2006/relationships/image" Target="../media/image10.svg"/><Relationship Id="rId6" Type="http://schemas.openxmlformats.org/officeDocument/2006/relationships/image" Target="../media/image9.png"/><Relationship Id="rId5" Type="http://schemas.openxmlformats.org/officeDocument/2006/relationships/tags" Target="../tags/tag177.xml"/><Relationship Id="rId4" Type="http://schemas.openxmlformats.org/officeDocument/2006/relationships/image" Target="../media/image8.jpeg"/><Relationship Id="rId3" Type="http://schemas.openxmlformats.org/officeDocument/2006/relationships/tags" Target="../tags/tag176.xml"/><Relationship Id="rId2" Type="http://schemas.openxmlformats.org/officeDocument/2006/relationships/image" Target="../media/image7.jpeg"/><Relationship Id="rId18" Type="http://schemas.openxmlformats.org/officeDocument/2006/relationships/notesSlide" Target="../notesSlides/notesSlide12.xml"/><Relationship Id="rId17" Type="http://schemas.openxmlformats.org/officeDocument/2006/relationships/slideLayout" Target="../slideLayouts/slideLayout12.xml"/><Relationship Id="rId16" Type="http://schemas.openxmlformats.org/officeDocument/2006/relationships/tags" Target="../tags/tag182.xml"/><Relationship Id="rId15" Type="http://schemas.openxmlformats.org/officeDocument/2006/relationships/image" Target="../media/image14.svg"/><Relationship Id="rId14" Type="http://schemas.openxmlformats.org/officeDocument/2006/relationships/image" Target="../media/image13.png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image" Target="../media/image12.svg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tags" Target="../tags/tag183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87.xml"/><Relationship Id="rId2" Type="http://schemas.openxmlformats.org/officeDocument/2006/relationships/tags" Target="../tags/tag186.xml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50.xml"/><Relationship Id="rId4" Type="http://schemas.openxmlformats.org/officeDocument/2006/relationships/image" Target="../media/image4.jpeg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58.xml"/><Relationship Id="rId2" Type="http://schemas.openxmlformats.org/officeDocument/2006/relationships/tags" Target="../tags/tag15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59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 descr="VCG21128005867512"/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>
            <a:off x="4445" y="0"/>
            <a:ext cx="12160885" cy="6857365"/>
          </a:xfrm>
          <a:prstGeom prst="rect">
            <a:avLst/>
          </a:prstGeom>
        </p:spPr>
      </p:pic>
      <p:sp>
        <p:nvSpPr>
          <p:cNvPr id="22" name="任意多边形: 形状 14"/>
          <p:cNvSpPr/>
          <p:nvPr>
            <p:custDataLst>
              <p:tags r:id="rId2"/>
            </p:custDataLst>
          </p:nvPr>
        </p:nvSpPr>
        <p:spPr>
          <a:xfrm>
            <a:off x="2377516" y="4206476"/>
            <a:ext cx="7438409" cy="110315"/>
          </a:xfrm>
          <a:custGeom>
            <a:avLst/>
            <a:gdLst>
              <a:gd name="connsiteX0" fmla="*/ 0 w 10926501"/>
              <a:gd name="connsiteY0" fmla="*/ 0 h 162045"/>
              <a:gd name="connsiteX1" fmla="*/ 3761772 w 10926501"/>
              <a:gd name="connsiteY1" fmla="*/ 0 h 162045"/>
              <a:gd name="connsiteX2" fmla="*/ 3923817 w 10926501"/>
              <a:gd name="connsiteY2" fmla="*/ 162045 h 162045"/>
              <a:gd name="connsiteX3" fmla="*/ 6979534 w 10926501"/>
              <a:gd name="connsiteY3" fmla="*/ 162045 h 162045"/>
              <a:gd name="connsiteX4" fmla="*/ 7141579 w 10926501"/>
              <a:gd name="connsiteY4" fmla="*/ 0 h 162045"/>
              <a:gd name="connsiteX5" fmla="*/ 10926501 w 10926501"/>
              <a:gd name="connsiteY5" fmla="*/ 0 h 162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26501" h="162045">
                <a:moveTo>
                  <a:pt x="0" y="0"/>
                </a:moveTo>
                <a:lnTo>
                  <a:pt x="3761772" y="0"/>
                </a:lnTo>
                <a:lnTo>
                  <a:pt x="3923817" y="162045"/>
                </a:lnTo>
                <a:lnTo>
                  <a:pt x="6979534" y="162045"/>
                </a:lnTo>
                <a:lnTo>
                  <a:pt x="7141579" y="0"/>
                </a:lnTo>
                <a:lnTo>
                  <a:pt x="10926501" y="0"/>
                </a:lnTo>
              </a:path>
            </a:pathLst>
          </a:custGeom>
          <a:noFill/>
          <a:ln w="38100">
            <a:gradFill>
              <a:gsLst>
                <a:gs pos="200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41" name="任意多边形: 形状 138"/>
          <p:cNvSpPr/>
          <p:nvPr>
            <p:custDataLst>
              <p:tags r:id="rId3"/>
            </p:custDataLst>
          </p:nvPr>
        </p:nvSpPr>
        <p:spPr>
          <a:xfrm>
            <a:off x="308610" y="503873"/>
            <a:ext cx="11576685" cy="585025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19455" y="680720"/>
            <a:ext cx="2407920" cy="501650"/>
            <a:chOff x="1133" y="1072"/>
            <a:chExt cx="3792" cy="910"/>
          </a:xfrm>
        </p:grpSpPr>
        <p:sp>
          <p:nvSpPr>
            <p:cNvPr id="16" name="平行四边形 15"/>
            <p:cNvSpPr/>
            <p:nvPr>
              <p:custDataLst>
                <p:tags r:id="rId4"/>
              </p:custDataLst>
            </p:nvPr>
          </p:nvSpPr>
          <p:spPr>
            <a:xfrm>
              <a:off x="1403" y="1216"/>
              <a:ext cx="3361" cy="640"/>
            </a:xfrm>
            <a:prstGeom prst="parallelogram">
              <a:avLst>
                <a:gd name="adj" fmla="val 82143"/>
              </a:avLst>
            </a:prstGeom>
            <a:gradFill>
              <a:gsLst>
                <a:gs pos="0">
                  <a:srgbClr val="4675FC"/>
                </a:gs>
                <a:gs pos="100000">
                  <a:srgbClr val="4675FC">
                    <a:alpha val="0"/>
                  </a:srgbClr>
                </a:gs>
              </a:gsLst>
              <a:lin ang="1800000" scaled="0"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Inter" panose="02000503000000020004" charset="0"/>
              </a:endParaRPr>
            </a:p>
          </p:txBody>
        </p:sp>
        <p:sp>
          <p:nvSpPr>
            <p:cNvPr id="2" name="平行四边形 1"/>
            <p:cNvSpPr/>
            <p:nvPr>
              <p:custDataLst>
                <p:tags r:id="rId5"/>
              </p:custDataLst>
            </p:nvPr>
          </p:nvSpPr>
          <p:spPr>
            <a:xfrm>
              <a:off x="1133" y="1072"/>
              <a:ext cx="3792" cy="910"/>
            </a:xfrm>
            <a:prstGeom prst="parallelogram">
              <a:avLst>
                <a:gd name="adj" fmla="val 82143"/>
              </a:avLst>
            </a:prstGeom>
            <a:noFill/>
            <a:ln w="12700">
              <a:gradFill flip="none" rotWithShape="1">
                <a:gsLst>
                  <a:gs pos="36000">
                    <a:schemeClr val="accent1"/>
                  </a:gs>
                  <a:gs pos="75000">
                    <a:schemeClr val="accent1">
                      <a:alpha val="0"/>
                    </a:schemeClr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Inter" panose="02000503000000020004" charset="0"/>
              </a:endParaRPr>
            </a:p>
          </p:txBody>
        </p:sp>
      </p:grpSp>
      <p:sp>
        <p:nvSpPr>
          <p:cNvPr id="5" name="任意多边形: 形状 21"/>
          <p:cNvSpPr/>
          <p:nvPr>
            <p:custDataLst>
              <p:tags r:id="rId6"/>
            </p:custDataLst>
          </p:nvPr>
        </p:nvSpPr>
        <p:spPr>
          <a:xfrm rot="16200000" flipV="1">
            <a:off x="-2199640" y="3370898"/>
            <a:ext cx="4707890" cy="116205"/>
          </a:xfrm>
          <a:custGeom>
            <a:avLst/>
            <a:gdLst>
              <a:gd name="connsiteX0" fmla="*/ 0 w 3238500"/>
              <a:gd name="connsiteY0" fmla="*/ 118110 h 118110"/>
              <a:gd name="connsiteX1" fmla="*/ 118110 w 3238500"/>
              <a:gd name="connsiteY1" fmla="*/ 0 h 118110"/>
              <a:gd name="connsiteX2" fmla="*/ 3124200 w 3238500"/>
              <a:gd name="connsiteY2" fmla="*/ 0 h 118110"/>
              <a:gd name="connsiteX3" fmla="*/ 3238500 w 3238500"/>
              <a:gd name="connsiteY3" fmla="*/ 114300 h 11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38500" h="118110">
                <a:moveTo>
                  <a:pt x="0" y="118110"/>
                </a:moveTo>
                <a:lnTo>
                  <a:pt x="118110" y="0"/>
                </a:lnTo>
                <a:lnTo>
                  <a:pt x="3124200" y="0"/>
                </a:lnTo>
                <a:lnTo>
                  <a:pt x="3238500" y="114300"/>
                </a:lnTo>
              </a:path>
            </a:pathLst>
          </a:custGeom>
          <a:noFill/>
          <a:ln w="9525">
            <a:solidFill>
              <a:schemeClr val="accent1">
                <a:alpha val="70000"/>
              </a:schemeClr>
            </a:solidFill>
            <a:headEnd type="oval" w="sm" len="sm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17818" y="176530"/>
            <a:ext cx="11556365" cy="135890"/>
            <a:chOff x="625" y="278"/>
            <a:chExt cx="18199" cy="214"/>
          </a:xfrm>
        </p:grpSpPr>
        <p:sp>
          <p:nvSpPr>
            <p:cNvPr id="24" name="任意多边形: 形状 21"/>
            <p:cNvSpPr/>
            <p:nvPr>
              <p:custDataLst>
                <p:tags r:id="rId7"/>
              </p:custDataLst>
            </p:nvPr>
          </p:nvSpPr>
          <p:spPr>
            <a:xfrm flipV="1">
              <a:off x="7028" y="278"/>
              <a:ext cx="5889" cy="215"/>
            </a:xfrm>
            <a:custGeom>
              <a:avLst/>
              <a:gdLst>
                <a:gd name="connsiteX0" fmla="*/ 0 w 3238500"/>
                <a:gd name="connsiteY0" fmla="*/ 118110 h 118110"/>
                <a:gd name="connsiteX1" fmla="*/ 118110 w 3238500"/>
                <a:gd name="connsiteY1" fmla="*/ 0 h 118110"/>
                <a:gd name="connsiteX2" fmla="*/ 3124200 w 3238500"/>
                <a:gd name="connsiteY2" fmla="*/ 0 h 118110"/>
                <a:gd name="connsiteX3" fmla="*/ 3238500 w 3238500"/>
                <a:gd name="connsiteY3" fmla="*/ 114300 h 11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8500" h="118110">
                  <a:moveTo>
                    <a:pt x="0" y="118110"/>
                  </a:moveTo>
                  <a:lnTo>
                    <a:pt x="118110" y="0"/>
                  </a:lnTo>
                  <a:lnTo>
                    <a:pt x="3124200" y="0"/>
                  </a:lnTo>
                  <a:lnTo>
                    <a:pt x="3238500" y="114300"/>
                  </a:lnTo>
                </a:path>
              </a:pathLst>
            </a:custGeom>
            <a:noFill/>
            <a:ln w="9525">
              <a:solidFill>
                <a:schemeClr val="accent1"/>
              </a:solidFill>
              <a:headEnd type="oval" w="sm" len="sm"/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Inter" panose="02000503000000020004" charset="0"/>
              </a:endParaRPr>
            </a:p>
          </p:txBody>
        </p:sp>
        <p:cxnSp>
          <p:nvCxnSpPr>
            <p:cNvPr id="9" name="直接连接符 8"/>
            <p:cNvCxnSpPr/>
            <p:nvPr>
              <p:custDataLst>
                <p:tags r:id="rId8"/>
              </p:custDataLst>
            </p:nvPr>
          </p:nvCxnSpPr>
          <p:spPr>
            <a:xfrm flipH="1" flipV="1">
              <a:off x="625" y="278"/>
              <a:ext cx="6402" cy="4"/>
            </a:xfrm>
            <a:prstGeom prst="line">
              <a:avLst/>
            </a:prstGeom>
            <a:ln>
              <a:gradFill>
                <a:gsLst>
                  <a:gs pos="0">
                    <a:srgbClr val="4675FC"/>
                  </a:gs>
                  <a:gs pos="49000">
                    <a:srgbClr val="4675FC">
                      <a:alpha val="0"/>
                    </a:srgb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9"/>
              </p:custDataLst>
            </p:nvPr>
          </p:nvCxnSpPr>
          <p:spPr>
            <a:xfrm flipH="1" flipV="1">
              <a:off x="12954" y="278"/>
              <a:ext cx="5871" cy="68"/>
            </a:xfrm>
            <a:prstGeom prst="line">
              <a:avLst/>
            </a:prstGeom>
            <a:ln>
              <a:gradFill>
                <a:gsLst>
                  <a:gs pos="39000">
                    <a:srgbClr val="4675FC">
                      <a:alpha val="0"/>
                    </a:srgbClr>
                  </a:gs>
                  <a:gs pos="55000">
                    <a:srgbClr val="4675FC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 rot="16200000">
            <a:off x="11279505" y="749082"/>
            <a:ext cx="252730" cy="375920"/>
            <a:chOff x="17336" y="1136"/>
            <a:chExt cx="466" cy="911"/>
          </a:xfrm>
          <a:solidFill>
            <a:srgbClr val="2CF5FC"/>
          </a:solidFill>
        </p:grpSpPr>
        <p:sp>
          <p:nvSpPr>
            <p:cNvPr id="14" name="矩形 13"/>
            <p:cNvSpPr/>
            <p:nvPr>
              <p:custDataLst>
                <p:tags r:id="rId10"/>
              </p:custDataLst>
            </p:nvPr>
          </p:nvSpPr>
          <p:spPr>
            <a:xfrm>
              <a:off x="17448" y="1136"/>
              <a:ext cx="241" cy="12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noFill/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endParaRPr>
            </a:p>
          </p:txBody>
        </p:sp>
        <p:sp>
          <p:nvSpPr>
            <p:cNvPr id="40" name="矩形 39"/>
            <p:cNvSpPr/>
            <p:nvPr>
              <p:custDataLst>
                <p:tags r:id="rId11"/>
              </p:custDataLst>
            </p:nvPr>
          </p:nvSpPr>
          <p:spPr>
            <a:xfrm>
              <a:off x="17448" y="1532"/>
              <a:ext cx="241" cy="12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noFill/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12"/>
              </p:custDataLst>
            </p:nvPr>
          </p:nvSpPr>
          <p:spPr>
            <a:xfrm>
              <a:off x="17336" y="1334"/>
              <a:ext cx="466" cy="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noFill/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endParaRPr>
            </a:p>
          </p:txBody>
        </p:sp>
        <p:sp>
          <p:nvSpPr>
            <p:cNvPr id="43" name="矩形 42"/>
            <p:cNvSpPr/>
            <p:nvPr>
              <p:custDataLst>
                <p:tags r:id="rId13"/>
              </p:custDataLst>
            </p:nvPr>
          </p:nvSpPr>
          <p:spPr>
            <a:xfrm>
              <a:off x="17336" y="1729"/>
              <a:ext cx="466" cy="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noFill/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endParaRPr>
            </a:p>
          </p:txBody>
        </p:sp>
        <p:sp>
          <p:nvSpPr>
            <p:cNvPr id="44" name="矩形 43"/>
            <p:cNvSpPr/>
            <p:nvPr>
              <p:custDataLst>
                <p:tags r:id="rId14"/>
              </p:custDataLst>
            </p:nvPr>
          </p:nvSpPr>
          <p:spPr>
            <a:xfrm>
              <a:off x="17448" y="1927"/>
              <a:ext cx="241" cy="12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noFill/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endParaRPr>
            </a:p>
          </p:txBody>
        </p:sp>
      </p:grpSp>
      <p:sp>
        <p:nvSpPr>
          <p:cNvPr id="29" name="矩形 28"/>
          <p:cNvSpPr/>
          <p:nvPr>
            <p:custDataLst>
              <p:tags r:id="rId15"/>
            </p:custDataLst>
          </p:nvPr>
        </p:nvSpPr>
        <p:spPr>
          <a:xfrm>
            <a:off x="760730" y="5462270"/>
            <a:ext cx="187960" cy="4394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 rot="10800000">
            <a:off x="317818" y="6526530"/>
            <a:ext cx="11556365" cy="135890"/>
            <a:chOff x="625" y="278"/>
            <a:chExt cx="18199" cy="214"/>
          </a:xfrm>
        </p:grpSpPr>
        <p:sp>
          <p:nvSpPr>
            <p:cNvPr id="32" name="任意多边形: 形状 21"/>
            <p:cNvSpPr/>
            <p:nvPr>
              <p:custDataLst>
                <p:tags r:id="rId16"/>
              </p:custDataLst>
            </p:nvPr>
          </p:nvSpPr>
          <p:spPr>
            <a:xfrm flipV="1">
              <a:off x="7028" y="278"/>
              <a:ext cx="5889" cy="215"/>
            </a:xfrm>
            <a:custGeom>
              <a:avLst/>
              <a:gdLst>
                <a:gd name="connsiteX0" fmla="*/ 0 w 3238500"/>
                <a:gd name="connsiteY0" fmla="*/ 118110 h 118110"/>
                <a:gd name="connsiteX1" fmla="*/ 118110 w 3238500"/>
                <a:gd name="connsiteY1" fmla="*/ 0 h 118110"/>
                <a:gd name="connsiteX2" fmla="*/ 3124200 w 3238500"/>
                <a:gd name="connsiteY2" fmla="*/ 0 h 118110"/>
                <a:gd name="connsiteX3" fmla="*/ 3238500 w 3238500"/>
                <a:gd name="connsiteY3" fmla="*/ 114300 h 11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8500" h="118110">
                  <a:moveTo>
                    <a:pt x="0" y="118110"/>
                  </a:moveTo>
                  <a:lnTo>
                    <a:pt x="118110" y="0"/>
                  </a:lnTo>
                  <a:lnTo>
                    <a:pt x="3124200" y="0"/>
                  </a:lnTo>
                  <a:lnTo>
                    <a:pt x="3238500" y="114300"/>
                  </a:lnTo>
                </a:path>
              </a:pathLst>
            </a:custGeom>
            <a:noFill/>
            <a:ln w="9525">
              <a:solidFill>
                <a:schemeClr val="accent1"/>
              </a:solidFill>
              <a:headEnd type="oval" w="sm" len="sm"/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Inter" panose="02000503000000020004" charset="0"/>
              </a:endParaRPr>
            </a:p>
          </p:txBody>
        </p:sp>
        <p:cxnSp>
          <p:nvCxnSpPr>
            <p:cNvPr id="34" name="直接连接符 33"/>
            <p:cNvCxnSpPr/>
            <p:nvPr>
              <p:custDataLst>
                <p:tags r:id="rId17"/>
              </p:custDataLst>
            </p:nvPr>
          </p:nvCxnSpPr>
          <p:spPr>
            <a:xfrm flipH="1" flipV="1">
              <a:off x="625" y="278"/>
              <a:ext cx="6402" cy="4"/>
            </a:xfrm>
            <a:prstGeom prst="line">
              <a:avLst/>
            </a:prstGeom>
            <a:ln>
              <a:gradFill>
                <a:gsLst>
                  <a:gs pos="0">
                    <a:srgbClr val="4675FC"/>
                  </a:gs>
                  <a:gs pos="49000">
                    <a:srgbClr val="4675FC">
                      <a:alpha val="0"/>
                    </a:srgb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>
              <p:custDataLst>
                <p:tags r:id="rId18"/>
              </p:custDataLst>
            </p:nvPr>
          </p:nvCxnSpPr>
          <p:spPr>
            <a:xfrm flipH="1" flipV="1">
              <a:off x="12954" y="278"/>
              <a:ext cx="5871" cy="68"/>
            </a:xfrm>
            <a:prstGeom prst="line">
              <a:avLst/>
            </a:prstGeom>
            <a:ln>
              <a:gradFill>
                <a:gsLst>
                  <a:gs pos="39000">
                    <a:srgbClr val="4675FC">
                      <a:alpha val="0"/>
                    </a:srgbClr>
                  </a:gs>
                  <a:gs pos="55000">
                    <a:srgbClr val="4675FC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任意多边形: 形状 21"/>
          <p:cNvSpPr/>
          <p:nvPr>
            <p:custDataLst>
              <p:tags r:id="rId19"/>
            </p:custDataLst>
          </p:nvPr>
        </p:nvSpPr>
        <p:spPr>
          <a:xfrm rot="5400000" flipH="1" flipV="1">
            <a:off x="9685655" y="3370898"/>
            <a:ext cx="4707890" cy="116205"/>
          </a:xfrm>
          <a:custGeom>
            <a:avLst/>
            <a:gdLst>
              <a:gd name="connsiteX0" fmla="*/ 0 w 3238500"/>
              <a:gd name="connsiteY0" fmla="*/ 118110 h 118110"/>
              <a:gd name="connsiteX1" fmla="*/ 118110 w 3238500"/>
              <a:gd name="connsiteY1" fmla="*/ 0 h 118110"/>
              <a:gd name="connsiteX2" fmla="*/ 3124200 w 3238500"/>
              <a:gd name="connsiteY2" fmla="*/ 0 h 118110"/>
              <a:gd name="connsiteX3" fmla="*/ 3238500 w 3238500"/>
              <a:gd name="connsiteY3" fmla="*/ 114300 h 11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38500" h="118110">
                <a:moveTo>
                  <a:pt x="0" y="118110"/>
                </a:moveTo>
                <a:lnTo>
                  <a:pt x="118110" y="0"/>
                </a:lnTo>
                <a:lnTo>
                  <a:pt x="3124200" y="0"/>
                </a:lnTo>
                <a:lnTo>
                  <a:pt x="3238500" y="114300"/>
                </a:lnTo>
              </a:path>
            </a:pathLst>
          </a:custGeom>
          <a:noFill/>
          <a:ln w="9525">
            <a:solidFill>
              <a:schemeClr val="accent1">
                <a:alpha val="70000"/>
              </a:schemeClr>
            </a:solidFill>
            <a:headEnd type="oval" w="sm" len="sm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46" name="矩形 45"/>
          <p:cNvSpPr/>
          <p:nvPr>
            <p:custDataLst>
              <p:tags r:id="rId20"/>
            </p:custDataLst>
          </p:nvPr>
        </p:nvSpPr>
        <p:spPr>
          <a:xfrm>
            <a:off x="890905" y="5485765"/>
            <a:ext cx="187960" cy="1993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47" name="矩形 46"/>
          <p:cNvSpPr/>
          <p:nvPr>
            <p:custDataLst>
              <p:tags r:id="rId21"/>
            </p:custDataLst>
          </p:nvPr>
        </p:nvSpPr>
        <p:spPr>
          <a:xfrm>
            <a:off x="11586845" y="5439410"/>
            <a:ext cx="76200" cy="4394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48" name="矩形 47"/>
          <p:cNvSpPr/>
          <p:nvPr>
            <p:custDataLst>
              <p:tags r:id="rId22"/>
            </p:custDataLst>
          </p:nvPr>
        </p:nvSpPr>
        <p:spPr>
          <a:xfrm flipH="1">
            <a:off x="11461750" y="5718175"/>
            <a:ext cx="150495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49" name="矩形 48"/>
          <p:cNvSpPr/>
          <p:nvPr>
            <p:custDataLst>
              <p:tags r:id="rId23"/>
            </p:custDataLst>
          </p:nvPr>
        </p:nvSpPr>
        <p:spPr>
          <a:xfrm flipH="1">
            <a:off x="11430635" y="5520690"/>
            <a:ext cx="85725" cy="914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pic>
        <p:nvPicPr>
          <p:cNvPr id="6" name="Picture 5" descr="1755504577597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913505" y="1333500"/>
            <a:ext cx="4366895" cy="418084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078865" y="744855"/>
            <a:ext cx="29895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NOTPETYA__2</a:t>
            </a:r>
            <a:r>
              <a:rPr lang="en-US"/>
              <a:t>  </a:t>
            </a:r>
            <a:r>
              <a:rPr lang="en-US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PRESENTS</a:t>
            </a:r>
            <a:endParaRPr lang="en-US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</p:spTree>
    <p:custDataLst>
      <p:tags r:id="rId2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8890" y="0"/>
            <a:ext cx="12183110" cy="6858000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12210" y="147955"/>
            <a:ext cx="4768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SCREENSHOTS</a:t>
            </a:r>
            <a:endParaRPr lang="en-US" altLang="zh-CN" sz="3600" b="1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21890" y="48450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9173845" y="48450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pic>
        <p:nvPicPr>
          <p:cNvPr id="2" name="Picture 1" descr="WhatsApp Image 2025-08-21 at 9.00.16 PM (1)"/>
          <p:cNvPicPr>
            <a:picLocks noChangeAspect="1"/>
          </p:cNvPicPr>
          <p:nvPr/>
        </p:nvPicPr>
        <p:blipFill>
          <a:blip r:embed="rId3">
            <a:lum bright="6000" contrast="18000"/>
          </a:blip>
          <a:stretch>
            <a:fillRect/>
          </a:stretch>
        </p:blipFill>
        <p:spPr>
          <a:xfrm>
            <a:off x="689610" y="1228090"/>
            <a:ext cx="2896235" cy="3030220"/>
          </a:xfrm>
          <a:prstGeom prst="rect">
            <a:avLst/>
          </a:prstGeom>
          <a:ln w="12700" cmpd="sng">
            <a:noFill/>
            <a:prstDash val="solid"/>
          </a:ln>
        </p:spPr>
      </p:pic>
      <p:pic>
        <p:nvPicPr>
          <p:cNvPr id="5" name="Picture 4" descr="WhatsApp Image 2025-08-21 at 9.00.16 PM"/>
          <p:cNvPicPr>
            <a:picLocks noChangeAspect="1"/>
          </p:cNvPicPr>
          <p:nvPr/>
        </p:nvPicPr>
        <p:blipFill>
          <a:blip r:embed="rId4">
            <a:lum bright="12000" contrast="24000"/>
          </a:blip>
          <a:stretch>
            <a:fillRect/>
          </a:stretch>
        </p:blipFill>
        <p:spPr>
          <a:xfrm>
            <a:off x="8170545" y="1120775"/>
            <a:ext cx="3418840" cy="313753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890645" y="2143760"/>
            <a:ext cx="39751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 i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NOW THE FAKE AND THE REAL IMAGE DETECTION BEGINS.</a:t>
            </a:r>
            <a:endParaRPr lang="en-US" sz="2400" b="1" i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pic>
        <p:nvPicPr>
          <p:cNvPr id="7" name="Picture 6" descr="WhatsApp Image 2025-08-21 at 9.00.16 PM (1)"/>
          <p:cNvPicPr>
            <a:picLocks noChangeAspect="1"/>
          </p:cNvPicPr>
          <p:nvPr/>
        </p:nvPicPr>
        <p:blipFill>
          <a:blip r:embed="rId3">
            <a:lum bright="6000" contrast="18000"/>
          </a:blip>
          <a:srcRect t="75352"/>
          <a:stretch>
            <a:fillRect/>
          </a:stretch>
        </p:blipFill>
        <p:spPr>
          <a:xfrm>
            <a:off x="688975" y="4468495"/>
            <a:ext cx="4991735" cy="18097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 descr="WhatsApp Image 2025-08-21 at 9.00.16 PM"/>
          <p:cNvPicPr>
            <a:picLocks noChangeAspect="1"/>
          </p:cNvPicPr>
          <p:nvPr/>
        </p:nvPicPr>
        <p:blipFill>
          <a:blip r:embed="rId4">
            <a:lum bright="12000" contrast="24000"/>
          </a:blip>
          <a:srcRect t="71666"/>
          <a:stretch>
            <a:fillRect/>
          </a:stretch>
        </p:blipFill>
        <p:spPr>
          <a:xfrm>
            <a:off x="6303010" y="4467860"/>
            <a:ext cx="5286375" cy="181356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83110" cy="6858000"/>
          </a:xfrm>
          <a:prstGeom prst="rect">
            <a:avLst/>
          </a:prstGeom>
        </p:spPr>
      </p:pic>
      <p:sp>
        <p:nvSpPr>
          <p:cNvPr id="9" name="平行四边形 8"/>
          <p:cNvSpPr/>
          <p:nvPr>
            <p:custDataLst>
              <p:tags r:id="rId2"/>
            </p:custDataLst>
          </p:nvPr>
        </p:nvSpPr>
        <p:spPr>
          <a:xfrm rot="10800000" flipH="1">
            <a:off x="438785" y="4093845"/>
            <a:ext cx="4704715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6" name="平行四边形 15"/>
          <p:cNvSpPr/>
          <p:nvPr>
            <p:custDataLst>
              <p:tags r:id="rId3"/>
            </p:custDataLst>
          </p:nvPr>
        </p:nvSpPr>
        <p:spPr>
          <a:xfrm rot="10800000">
            <a:off x="6965950" y="4115435"/>
            <a:ext cx="4772025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2" name="平行四边形 1"/>
          <p:cNvSpPr/>
          <p:nvPr>
            <p:custDataLst>
              <p:tags r:id="rId4"/>
            </p:custDataLst>
          </p:nvPr>
        </p:nvSpPr>
        <p:spPr>
          <a:xfrm rot="10800000">
            <a:off x="560705" y="1636395"/>
            <a:ext cx="4470400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7" name="平行四边形 6"/>
          <p:cNvSpPr/>
          <p:nvPr>
            <p:custDataLst>
              <p:tags r:id="rId5"/>
            </p:custDataLst>
          </p:nvPr>
        </p:nvSpPr>
        <p:spPr>
          <a:xfrm rot="10800000" flipH="1">
            <a:off x="7110730" y="1636395"/>
            <a:ext cx="4470400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39" name="任意多边形: 形状 138"/>
          <p:cNvSpPr/>
          <p:nvPr>
            <p:custDataLst>
              <p:tags r:id="rId6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36495" y="305435"/>
            <a:ext cx="73094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CHALLENGES AND LEARNINGS</a:t>
            </a:r>
            <a:endParaRPr lang="en-US" altLang="zh-CN" sz="3600" b="1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402715" y="58737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9891395" y="58737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 rot="1020000">
            <a:off x="4249420" y="1750060"/>
            <a:ext cx="3622040" cy="3622040"/>
          </a:xfrm>
          <a:prstGeom prst="ellipse">
            <a:avLst/>
          </a:prstGeom>
          <a:noFill/>
          <a:ln w="95250">
            <a:gradFill>
              <a:gsLst>
                <a:gs pos="73000">
                  <a:schemeClr val="accent6">
                    <a:alpha val="0"/>
                  </a:schemeClr>
                </a:gs>
                <a:gs pos="35000">
                  <a:schemeClr val="accent1"/>
                </a:gs>
                <a:gs pos="100000">
                  <a:schemeClr val="accent1"/>
                </a:gs>
                <a:gs pos="1000">
                  <a:schemeClr val="accent6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Inter Black" panose="02000503000000020004" charset="0"/>
            </a:endParaRPr>
          </a:p>
        </p:txBody>
      </p:sp>
      <p:sp>
        <p:nvSpPr>
          <p:cNvPr id="38" name="椭圆 37"/>
          <p:cNvSpPr/>
          <p:nvPr/>
        </p:nvSpPr>
        <p:spPr>
          <a:xfrm rot="10800000">
            <a:off x="4471035" y="1973580"/>
            <a:ext cx="3175000" cy="3175000"/>
          </a:xfrm>
          <a:prstGeom prst="ellipse">
            <a:avLst/>
          </a:prstGeom>
          <a:noFill/>
          <a:ln w="76200">
            <a:gradFill>
              <a:gsLst>
                <a:gs pos="39000">
                  <a:schemeClr val="accent1"/>
                </a:gs>
                <a:gs pos="0">
                  <a:schemeClr val="accent6">
                    <a:alpha val="0"/>
                  </a:schemeClr>
                </a:gs>
                <a:gs pos="100000">
                  <a:schemeClr val="accent1"/>
                </a:gs>
                <a:gs pos="72000">
                  <a:schemeClr val="accent6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Inter Black" panose="0200050300000002000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625340" y="2202815"/>
            <a:ext cx="2805430" cy="2716530"/>
            <a:chOff x="3907790" y="2007432"/>
            <a:chExt cx="3854131" cy="3627565"/>
          </a:xfrm>
        </p:grpSpPr>
        <p:sp>
          <p:nvSpPr>
            <p:cNvPr id="46" name="2"/>
            <p:cNvSpPr/>
            <p:nvPr/>
          </p:nvSpPr>
          <p:spPr>
            <a:xfrm flipH="1" flipV="1">
              <a:off x="3984739" y="2007432"/>
              <a:ext cx="3777182" cy="3627565"/>
            </a:xfrm>
            <a:prstGeom prst="blockArc">
              <a:avLst>
                <a:gd name="adj1" fmla="val 34484"/>
                <a:gd name="adj2" fmla="val 10794548"/>
                <a:gd name="adj3" fmla="val 922"/>
              </a:avLst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accent3">
                    <a:lumMod val="40000"/>
                    <a:lumOff val="60000"/>
                  </a:schemeClr>
                </a:gs>
                <a:gs pos="85000">
                  <a:schemeClr val="accent1">
                    <a:lumMod val="40000"/>
                    <a:lumOff val="6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ea typeface="Inter Black" panose="02000503000000020004" charset="0"/>
                <a:cs typeface="Inter Black" panose="02000503000000020004" charset="0"/>
                <a:sym typeface="+mn-lt"/>
              </a:endParaRPr>
            </a:p>
          </p:txBody>
        </p:sp>
        <p:sp>
          <p:nvSpPr>
            <p:cNvPr id="63" name="1"/>
            <p:cNvSpPr/>
            <p:nvPr/>
          </p:nvSpPr>
          <p:spPr>
            <a:xfrm flipH="1" flipV="1">
              <a:off x="3907790" y="3739621"/>
              <a:ext cx="197107" cy="1631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ea typeface="Inter Black" panose="02000503000000020004" charset="0"/>
                <a:cs typeface="Inter Black" panose="02000503000000020004" charset="0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 rot="10800000">
            <a:off x="4688840" y="2202815"/>
            <a:ext cx="2805430" cy="2716530"/>
            <a:chOff x="3907790" y="2007432"/>
            <a:chExt cx="3854130" cy="3627565"/>
          </a:xfr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53000">
                <a:schemeClr val="accent3">
                  <a:lumMod val="40000"/>
                  <a:lumOff val="60000"/>
                </a:schemeClr>
              </a:gs>
              <a:gs pos="26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</p:grpSpPr>
        <p:sp>
          <p:nvSpPr>
            <p:cNvPr id="49" name="2"/>
            <p:cNvSpPr/>
            <p:nvPr/>
          </p:nvSpPr>
          <p:spPr>
            <a:xfrm flipH="1" flipV="1">
              <a:off x="3984738" y="2007432"/>
              <a:ext cx="3777182" cy="3627565"/>
            </a:xfrm>
            <a:prstGeom prst="blockArc">
              <a:avLst>
                <a:gd name="adj1" fmla="val 34484"/>
                <a:gd name="adj2" fmla="val 10794548"/>
                <a:gd name="adj3" fmla="val 92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ea typeface="Inter Black" panose="02000503000000020004" charset="0"/>
                <a:cs typeface="Inter Black" panose="02000503000000020004" charset="0"/>
                <a:sym typeface="+mn-lt"/>
              </a:endParaRPr>
            </a:p>
          </p:txBody>
        </p:sp>
        <p:sp>
          <p:nvSpPr>
            <p:cNvPr id="50" name="1"/>
            <p:cNvSpPr/>
            <p:nvPr/>
          </p:nvSpPr>
          <p:spPr>
            <a:xfrm flipH="1" flipV="1">
              <a:off x="3907790" y="3739621"/>
              <a:ext cx="197107" cy="1631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ea typeface="Inter Black" panose="02000503000000020004" charset="0"/>
                <a:cs typeface="Inter Black" panose="02000503000000020004" charset="0"/>
                <a:sym typeface="+mn-lt"/>
              </a:endParaRPr>
            </a:p>
          </p:txBody>
        </p:sp>
      </p:grpSp>
      <p:pic>
        <p:nvPicPr>
          <p:cNvPr id="5" name="图片 62" descr="7598134"/>
          <p:cNvPicPr>
            <a:picLocks noChangeAspect="1"/>
          </p:cNvPicPr>
          <p:nvPr/>
        </p:nvPicPr>
        <p:blipFill>
          <a:blip r:embed="rId7"/>
          <a:srcRect l="16660" r="15058"/>
          <a:stretch>
            <a:fillRect/>
          </a:stretch>
        </p:blipFill>
        <p:spPr>
          <a:xfrm>
            <a:off x="4649470" y="2202815"/>
            <a:ext cx="2837815" cy="2771775"/>
          </a:xfrm>
          <a:prstGeom prst="ellipse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402715" y="1922145"/>
            <a:ext cx="35109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LOW QUALITY /MISLABLED IMAGES DISTORT LEARNING</a:t>
            </a:r>
            <a:endParaRPr lang="en-US" sz="20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8002270" y="1922145"/>
            <a:ext cx="29121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DATA LOADING, CNN TRAINING,SPLITTING,PREPROCESSING</a:t>
            </a:r>
            <a:endParaRPr lang="en-US" sz="20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8237220" y="4531995"/>
            <a:ext cx="26771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IMAGE PROCESSING KNOWLEDGE</a:t>
            </a:r>
            <a:endParaRPr lang="en-US" sz="20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1402080" y="4250055"/>
            <a:ext cx="32791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SMALL DATASETS -MEMORIZATION INSTEAD OF GENERALIZATION</a:t>
            </a:r>
            <a:endParaRPr lang="en-US" sz="20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83110" cy="6858000"/>
          </a:xfrm>
          <a:prstGeom prst="rect">
            <a:avLst/>
          </a:prstGeom>
        </p:spPr>
      </p:pic>
      <p:pic>
        <p:nvPicPr>
          <p:cNvPr id="63" name="图片 62" descr="7598134"/>
          <p:cNvPicPr>
            <a:picLocks noChangeAspect="1"/>
          </p:cNvPicPr>
          <p:nvPr/>
        </p:nvPicPr>
        <p:blipFill>
          <a:blip r:embed="rId2"/>
          <a:srcRect l="16660" r="16660"/>
          <a:stretch>
            <a:fillRect/>
          </a:stretch>
        </p:blipFill>
        <p:spPr>
          <a:xfrm>
            <a:off x="160655" y="956945"/>
            <a:ext cx="2817495" cy="5601335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3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12210" y="137795"/>
            <a:ext cx="4768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Berlin Sans FB" panose="020E0602020502020306" charset="0"/>
                <a:ea typeface="Inter Black" panose="02000503000000020004" charset="0"/>
                <a:cs typeface="Berlin Sans FB" panose="020E0602020502020306" charset="0"/>
              </a:rPr>
              <a:t>FUTURE SCOPE</a:t>
            </a:r>
            <a:endParaRPr lang="en-US" altLang="zh-CN" sz="3600" b="1">
              <a:solidFill>
                <a:schemeClr val="bg1"/>
              </a:solidFill>
              <a:latin typeface="Berlin Sans FB" panose="020E0602020502020306" charset="0"/>
              <a:ea typeface="Inter Black" panose="02000503000000020004" charset="0"/>
              <a:cs typeface="Berlin Sans FB" panose="020E0602020502020306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4390" y="46545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7940040" y="46545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pic>
        <p:nvPicPr>
          <p:cNvPr id="34" name="图片 33" descr="VCG211226878736"/>
          <p:cNvPicPr>
            <a:picLocks noChangeAspect="1"/>
          </p:cNvPicPr>
          <p:nvPr/>
        </p:nvPicPr>
        <p:blipFill>
          <a:blip r:embed="rId4"/>
          <a:srcRect l="31035" t="9" r="373" b="-9"/>
          <a:stretch>
            <a:fillRect/>
          </a:stretch>
        </p:blipFill>
        <p:spPr>
          <a:xfrm>
            <a:off x="8819515" y="956945"/>
            <a:ext cx="3242945" cy="5601335"/>
          </a:xfrm>
          <a:prstGeom prst="rect">
            <a:avLst/>
          </a:prstGeom>
        </p:spPr>
      </p:pic>
      <p:pic>
        <p:nvPicPr>
          <p:cNvPr id="5" name="图片 60" descr="343435383036303b343532343135383bcfeec4bfd0adb5f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78275" y="1600835"/>
            <a:ext cx="485140" cy="485140"/>
          </a:xfrm>
          <a:prstGeom prst="rect">
            <a:avLst/>
          </a:prstGeom>
        </p:spPr>
      </p:pic>
      <p:pic>
        <p:nvPicPr>
          <p:cNvPr id="6" name="图片 61" descr="343435383036303b343532343135313bbfaab7a2bbb7beb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23665" y="3591560"/>
            <a:ext cx="513715" cy="513715"/>
          </a:xfrm>
          <a:prstGeom prst="rect">
            <a:avLst/>
          </a:prstGeom>
        </p:spPr>
      </p:pic>
      <p:sp>
        <p:nvSpPr>
          <p:cNvPr id="7" name="平行四边形 1"/>
          <p:cNvSpPr/>
          <p:nvPr>
            <p:custDataLst>
              <p:tags r:id="rId11"/>
            </p:custDataLst>
          </p:nvPr>
        </p:nvSpPr>
        <p:spPr>
          <a:xfrm rot="10800000">
            <a:off x="2978785" y="1129030"/>
            <a:ext cx="5838825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8" name="平行四边形 1"/>
          <p:cNvSpPr/>
          <p:nvPr>
            <p:custDataLst>
              <p:tags r:id="rId12"/>
            </p:custDataLst>
          </p:nvPr>
        </p:nvSpPr>
        <p:spPr>
          <a:xfrm rot="10800000">
            <a:off x="2978785" y="4985385"/>
            <a:ext cx="5825490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9" name="平行四边形 1"/>
          <p:cNvSpPr/>
          <p:nvPr>
            <p:custDataLst>
              <p:tags r:id="rId13"/>
            </p:custDataLst>
          </p:nvPr>
        </p:nvSpPr>
        <p:spPr>
          <a:xfrm rot="10800000">
            <a:off x="2979420" y="3057525"/>
            <a:ext cx="5838825" cy="1582420"/>
          </a:xfrm>
          <a:prstGeom prst="parallelogram">
            <a:avLst>
              <a:gd name="adj" fmla="val 68862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pic>
        <p:nvPicPr>
          <p:cNvPr id="42" name="图片 41" descr="343435383037343b343533303738313bb1e3c0fbccf9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101148" y="5300345"/>
            <a:ext cx="361950" cy="361950"/>
          </a:xfrm>
          <a:prstGeom prst="rect">
            <a:avLst/>
          </a:prstGeom>
        </p:spPr>
      </p:pic>
      <p:sp>
        <p:nvSpPr>
          <p:cNvPr id="20" name="Text Box 19"/>
          <p:cNvSpPr txBox="1"/>
          <p:nvPr/>
        </p:nvSpPr>
        <p:spPr>
          <a:xfrm>
            <a:off x="4755515" y="1317625"/>
            <a:ext cx="2954655" cy="7677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</a:rPr>
              <a:t>Real-time deepfake detection for live streaming.</a:t>
            </a:r>
            <a:endParaRPr lang="en-US" sz="2000" b="1">
              <a:solidFill>
                <a:schemeClr val="bg1"/>
              </a:solidFill>
            </a:endParaRPr>
          </a:p>
          <a:p>
            <a:endParaRPr lang="en-US" sz="2000" b="1">
              <a:solidFill>
                <a:schemeClr val="bg1"/>
              </a:solidFill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4677410" y="3058160"/>
            <a:ext cx="3551555" cy="1242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</a:rPr>
              <a:t>Stronger AI models against evolving deepfakes.</a:t>
            </a:r>
            <a:endParaRPr lang="en-US" sz="20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</a:rPr>
              <a:t>Improving dataset diversity’</a:t>
            </a:r>
            <a:endParaRPr lang="en-US" sz="2000" b="1">
              <a:solidFill>
                <a:schemeClr val="bg1"/>
              </a:solidFill>
            </a:endParaRPr>
          </a:p>
          <a:p>
            <a:endParaRPr lang="en-US" sz="2000" b="1">
              <a:solidFill>
                <a:schemeClr val="bg1"/>
              </a:solidFill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4677410" y="4986020"/>
            <a:ext cx="3592195" cy="2070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</a:rPr>
              <a:t>Public awareness tools media platforms.</a:t>
            </a:r>
            <a:endParaRPr lang="en-US" sz="20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bg1"/>
                </a:solidFill>
              </a:rPr>
              <a:t>Legal and ethical frameworks for misuse prevention.</a:t>
            </a:r>
            <a:endParaRPr lang="en-US" sz="2000" b="1">
              <a:solidFill>
                <a:schemeClr val="bg1"/>
              </a:solidFill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83110" cy="6858000"/>
          </a:xfrm>
          <a:prstGeom prst="rect">
            <a:avLst/>
          </a:prstGeom>
        </p:spPr>
      </p:pic>
      <p:sp>
        <p:nvSpPr>
          <p:cNvPr id="9" name="平行四边形 8"/>
          <p:cNvSpPr/>
          <p:nvPr>
            <p:custDataLst>
              <p:tags r:id="rId2"/>
            </p:custDataLst>
          </p:nvPr>
        </p:nvSpPr>
        <p:spPr>
          <a:xfrm rot="10800000" flipH="1">
            <a:off x="307975" y="997585"/>
            <a:ext cx="11576685" cy="5561330"/>
          </a:xfrm>
          <a:prstGeom prst="parallelogram">
            <a:avLst>
              <a:gd name="adj" fmla="val 0"/>
            </a:avLst>
          </a:prstGeom>
          <a:solidFill>
            <a:schemeClr val="accent3">
              <a:alpha val="10000"/>
            </a:schemeClr>
          </a:solidFill>
          <a:ln w="41275">
            <a:gradFill>
              <a:gsLst>
                <a:gs pos="200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39" name="任意多边形: 形状 138"/>
          <p:cNvSpPr/>
          <p:nvPr>
            <p:custDataLst>
              <p:tags r:id="rId3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4390" y="46545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7940040" y="46545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5" name="Text Box 4"/>
          <p:cNvSpPr txBox="1"/>
          <p:nvPr/>
        </p:nvSpPr>
        <p:spPr>
          <a:xfrm>
            <a:off x="4740275" y="14795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TEAM ROLES</a:t>
            </a:r>
            <a:endParaRPr lang="en-US" sz="36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982980" y="1484630"/>
            <a:ext cx="10217150" cy="45878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buNone/>
            </a:pPr>
            <a:r>
              <a:rPr lang="en-US" sz="2400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1</a:t>
            </a:r>
            <a:r>
              <a:rPr lang="en-US" sz="2000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. HARSH DEWANGAN (TEAM LEADER)</a:t>
            </a:r>
            <a:endParaRPr lang="en-US" sz="2000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457200" indent="-457200">
              <a:buAutoNum type="arabicPeriod"/>
            </a:pPr>
            <a:endParaRPr lang="en-US" sz="2000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Backend , UI design , Model training , Documentation.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  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2400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2</a:t>
            </a:r>
            <a:r>
              <a:rPr lang="en-US" sz="2000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. KAVYA DEWANGAN </a:t>
            </a:r>
            <a:endParaRPr lang="en-US" sz="2000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000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 Backend , Model training , UI Design , Documentation.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2400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3</a:t>
            </a: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. MANYA PANSARI 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Documentation ,  Frontend.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2400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4</a:t>
            </a: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. CHANDRAKANT DARIYANA 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Documentation ,  Frontend </a:t>
            </a:r>
            <a:endParaRPr lang="en-US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 descr="C:\Users\WPS\Desktop\PPT替换图片\科技\7598134.jpg7598134"/>
          <p:cNvPicPr>
            <a:picLocks noChangeAspect="1"/>
          </p:cNvPicPr>
          <p:nvPr/>
        </p:nvPicPr>
        <p:blipFill>
          <a:blip r:embed="rId1"/>
          <a:srcRect l="3794" r="29533"/>
          <a:stretch>
            <a:fillRect/>
          </a:stretch>
        </p:blipFill>
        <p:spPr>
          <a:xfrm>
            <a:off x="4653915" y="2151380"/>
            <a:ext cx="2884170" cy="2884170"/>
          </a:xfrm>
          <a:prstGeom prst="ellipse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4390" y="46545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 rot="20760000">
            <a:off x="2459355" y="1777365"/>
            <a:ext cx="3622040" cy="3622040"/>
          </a:xfrm>
          <a:prstGeom prst="ellipse">
            <a:avLst/>
          </a:prstGeom>
          <a:noFill/>
          <a:ln w="25400">
            <a:gradFill>
              <a:gsLst>
                <a:gs pos="73000">
                  <a:schemeClr val="accent6">
                    <a:alpha val="0"/>
                  </a:schemeClr>
                </a:gs>
                <a:gs pos="35000">
                  <a:schemeClr val="accent1"/>
                </a:gs>
                <a:gs pos="100000">
                  <a:schemeClr val="accent1"/>
                </a:gs>
                <a:gs pos="1000">
                  <a:schemeClr val="accent6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Inter Black" panose="02000503000000020004" charset="0"/>
            </a:endParaRPr>
          </a:p>
        </p:txBody>
      </p:sp>
      <p:sp>
        <p:nvSpPr>
          <p:cNvPr id="38" name="椭圆 37"/>
          <p:cNvSpPr/>
          <p:nvPr/>
        </p:nvSpPr>
        <p:spPr>
          <a:xfrm rot="10800000">
            <a:off x="4253865" y="1831975"/>
            <a:ext cx="3686175" cy="3566795"/>
          </a:xfrm>
          <a:prstGeom prst="ellipse">
            <a:avLst/>
          </a:prstGeom>
          <a:noFill/>
          <a:ln w="25400">
            <a:gradFill>
              <a:gsLst>
                <a:gs pos="39000">
                  <a:schemeClr val="accent1"/>
                </a:gs>
                <a:gs pos="0">
                  <a:schemeClr val="accent6">
                    <a:alpha val="0"/>
                  </a:schemeClr>
                </a:gs>
                <a:gs pos="100000">
                  <a:schemeClr val="accent1"/>
                </a:gs>
                <a:gs pos="72000">
                  <a:schemeClr val="accent6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Inter Black" panose="0200050300000002000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 flipH="1">
            <a:off x="7940040" y="46545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6" name="椭圆 1"/>
          <p:cNvSpPr/>
          <p:nvPr/>
        </p:nvSpPr>
        <p:spPr>
          <a:xfrm rot="1020000">
            <a:off x="6094095" y="1843405"/>
            <a:ext cx="3622040" cy="3622040"/>
          </a:xfrm>
          <a:prstGeom prst="ellipse">
            <a:avLst/>
          </a:prstGeom>
          <a:noFill/>
          <a:ln w="25400">
            <a:gradFill>
              <a:gsLst>
                <a:gs pos="73000">
                  <a:schemeClr val="accent6">
                    <a:alpha val="0"/>
                  </a:schemeClr>
                </a:gs>
                <a:gs pos="35000">
                  <a:schemeClr val="accent1"/>
                </a:gs>
                <a:gs pos="100000">
                  <a:schemeClr val="accent1"/>
                </a:gs>
                <a:gs pos="1000">
                  <a:schemeClr val="accent6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Inter Black" panose="02000503000000020004" charset="0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3121660" y="3122295"/>
            <a:ext cx="59766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lgerian" panose="04020705040A02060702" charset="0"/>
                <a:cs typeface="Algerian" panose="04020705040A02060702" charset="0"/>
              </a:rPr>
              <a:t>THANK YOU</a:t>
            </a:r>
            <a:endParaRPr lang="en-US" sz="6600" b="1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4064635" y="27114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THE END</a:t>
            </a:r>
            <a:endParaRPr lang="en-US" sz="28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VCG2112800586751"/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 flipH="1">
            <a:off x="0" y="0"/>
            <a:ext cx="12183110" cy="6858000"/>
          </a:xfrm>
          <a:prstGeom prst="rect">
            <a:avLst/>
          </a:prstGeom>
        </p:spPr>
      </p:pic>
      <p:sp>
        <p:nvSpPr>
          <p:cNvPr id="55" name="半闭框 54"/>
          <p:cNvSpPr/>
          <p:nvPr/>
        </p:nvSpPr>
        <p:spPr>
          <a:xfrm rot="10800000" flipH="1" flipV="1">
            <a:off x="411554" y="281181"/>
            <a:ext cx="336092" cy="336092"/>
          </a:xfrm>
          <a:prstGeom prst="halfFrame">
            <a:avLst>
              <a:gd name="adj1" fmla="val 11939"/>
              <a:gd name="adj2" fmla="val 13392"/>
            </a:avLst>
          </a:prstGeom>
          <a:gradFill>
            <a:gsLst>
              <a:gs pos="0">
                <a:schemeClr val="accent1"/>
              </a:gs>
              <a:gs pos="70000">
                <a:schemeClr val="accent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00503000000020004" charset="0"/>
            </a:endParaRPr>
          </a:p>
        </p:txBody>
      </p:sp>
      <p:sp>
        <p:nvSpPr>
          <p:cNvPr id="39" name="半闭框 38"/>
          <p:cNvSpPr/>
          <p:nvPr/>
        </p:nvSpPr>
        <p:spPr>
          <a:xfrm flipH="1" flipV="1">
            <a:off x="11538024" y="6271771"/>
            <a:ext cx="336092" cy="336092"/>
          </a:xfrm>
          <a:prstGeom prst="halfFrame">
            <a:avLst>
              <a:gd name="adj1" fmla="val 11939"/>
              <a:gd name="adj2" fmla="val 13392"/>
            </a:avLst>
          </a:prstGeom>
          <a:gradFill>
            <a:gsLst>
              <a:gs pos="0">
                <a:schemeClr val="accent1"/>
              </a:gs>
              <a:gs pos="70000">
                <a:schemeClr val="accent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00503000000020004" charset="0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81000" y="3190240"/>
            <a:ext cx="11430635" cy="2839720"/>
            <a:chOff x="264" y="3164"/>
            <a:chExt cx="18001" cy="4472"/>
          </a:xfrm>
        </p:grpSpPr>
        <p:grpSp>
          <p:nvGrpSpPr>
            <p:cNvPr id="25" name="组合 24"/>
            <p:cNvGrpSpPr/>
            <p:nvPr/>
          </p:nvGrpSpPr>
          <p:grpSpPr>
            <a:xfrm>
              <a:off x="264" y="3395"/>
              <a:ext cx="3779" cy="4010"/>
              <a:chOff x="264" y="3729"/>
              <a:chExt cx="3779" cy="4010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1271" y="3729"/>
                <a:ext cx="2773" cy="4010"/>
              </a:xfrm>
              <a:prstGeom prst="line">
                <a:avLst/>
              </a:prstGeom>
              <a:ln>
                <a:gradFill>
                  <a:gsLst>
                    <a:gs pos="29000">
                      <a:schemeClr val="accent1"/>
                    </a:gs>
                    <a:gs pos="100000">
                      <a:srgbClr val="0439D9">
                        <a:alpha val="0"/>
                      </a:srgbClr>
                    </a:gs>
                  </a:gsLst>
                  <a:lin ang="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flipH="1">
                <a:off x="264" y="3729"/>
                <a:ext cx="2773" cy="4010"/>
              </a:xfrm>
              <a:prstGeom prst="line">
                <a:avLst/>
              </a:prstGeom>
              <a:ln>
                <a:gradFill>
                  <a:gsLst>
                    <a:gs pos="29000">
                      <a:schemeClr val="accent1"/>
                    </a:gs>
                    <a:gs pos="100000">
                      <a:srgbClr val="0439D9">
                        <a:alpha val="0"/>
                      </a:srgbClr>
                    </a:gs>
                  </a:gsLst>
                  <a:lin ang="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/>
            <p:cNvGrpSpPr/>
            <p:nvPr/>
          </p:nvGrpSpPr>
          <p:grpSpPr>
            <a:xfrm>
              <a:off x="14486" y="3395"/>
              <a:ext cx="3779" cy="4010"/>
              <a:chOff x="14486" y="3395"/>
              <a:chExt cx="3779" cy="4010"/>
            </a:xfrm>
          </p:grpSpPr>
          <p:cxnSp>
            <p:nvCxnSpPr>
              <p:cNvPr id="21" name="直接连接符 20"/>
              <p:cNvCxnSpPr/>
              <p:nvPr/>
            </p:nvCxnSpPr>
            <p:spPr>
              <a:xfrm flipH="1">
                <a:off x="15493" y="3395"/>
                <a:ext cx="2773" cy="4010"/>
              </a:xfrm>
              <a:prstGeom prst="line">
                <a:avLst/>
              </a:prstGeom>
              <a:ln>
                <a:gradFill>
                  <a:gsLst>
                    <a:gs pos="29000">
                      <a:schemeClr val="accent6"/>
                    </a:gs>
                    <a:gs pos="100000">
                      <a:schemeClr val="accent6">
                        <a:alpha val="0"/>
                      </a:schemeClr>
                    </a:gs>
                  </a:gsLst>
                  <a:lin ang="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14486" y="3395"/>
                <a:ext cx="2773" cy="4010"/>
              </a:xfrm>
              <a:prstGeom prst="line">
                <a:avLst/>
              </a:prstGeom>
              <a:ln>
                <a:gradFill>
                  <a:gsLst>
                    <a:gs pos="29000">
                      <a:schemeClr val="accent6"/>
                    </a:gs>
                    <a:gs pos="100000">
                      <a:schemeClr val="accent6">
                        <a:alpha val="0"/>
                      </a:schemeClr>
                    </a:gs>
                  </a:gsLst>
                  <a:lin ang="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" name="组合 3"/>
            <p:cNvGrpSpPr/>
            <p:nvPr/>
          </p:nvGrpSpPr>
          <p:grpSpPr>
            <a:xfrm>
              <a:off x="1999" y="3164"/>
              <a:ext cx="14378" cy="4472"/>
              <a:chOff x="3417" y="3934"/>
              <a:chExt cx="11388" cy="3542"/>
            </a:xfrm>
          </p:grpSpPr>
          <p:sp>
            <p:nvSpPr>
              <p:cNvPr id="64" name="平行四边形 63"/>
              <p:cNvSpPr/>
              <p:nvPr>
                <p:custDataLst>
                  <p:tags r:id="rId2"/>
                </p:custDataLst>
              </p:nvPr>
            </p:nvSpPr>
            <p:spPr>
              <a:xfrm rot="10800000">
                <a:off x="4267" y="3934"/>
                <a:ext cx="10538" cy="3119"/>
              </a:xfrm>
              <a:prstGeom prst="parallelogram">
                <a:avLst>
                  <a:gd name="adj" fmla="val 68862"/>
                </a:avLst>
              </a:prstGeom>
              <a:solidFill>
                <a:schemeClr val="accent3">
                  <a:alpha val="15000"/>
                </a:schemeClr>
              </a:solidFill>
              <a:ln w="38100">
                <a:gradFill>
                  <a:gsLst>
                    <a:gs pos="2000">
                      <a:schemeClr val="accent6">
                        <a:alpha val="0"/>
                      </a:schemeClr>
                    </a:gs>
                    <a:gs pos="50000">
                      <a:schemeClr val="accent6"/>
                    </a:gs>
                    <a:gs pos="100000">
                      <a:schemeClr val="accent6">
                        <a:alpha val="0"/>
                      </a:schemeClr>
                    </a:gs>
                  </a:gsLst>
                  <a:lin ang="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  <a:cs typeface="Inter" panose="02000503000000020004" charset="0"/>
                </a:endParaRPr>
              </a:p>
            </p:txBody>
          </p:sp>
          <p:sp>
            <p:nvSpPr>
              <p:cNvPr id="63" name="平行四边形 62"/>
              <p:cNvSpPr/>
              <p:nvPr>
                <p:custDataLst>
                  <p:tags r:id="rId3"/>
                </p:custDataLst>
              </p:nvPr>
            </p:nvSpPr>
            <p:spPr>
              <a:xfrm rot="10800000">
                <a:off x="3417" y="4357"/>
                <a:ext cx="10537" cy="3119"/>
              </a:xfrm>
              <a:prstGeom prst="parallelogram">
                <a:avLst>
                  <a:gd name="adj" fmla="val 68862"/>
                </a:avLst>
              </a:prstGeom>
              <a:noFill/>
              <a:ln w="41275">
                <a:gradFill>
                  <a:gsLst>
                    <a:gs pos="2000">
                      <a:schemeClr val="accent1">
                        <a:alpha val="0"/>
                      </a:schemeClr>
                    </a:gs>
                    <a:gs pos="5000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cs typeface="Inter" panose="02000503000000020004" charset="0"/>
                </a:endParaRPr>
              </a:p>
            </p:txBody>
          </p:sp>
        </p:grpSp>
      </p:grpSp>
      <p:sp>
        <p:nvSpPr>
          <p:cNvPr id="3" name="Text Box 2"/>
          <p:cNvSpPr txBox="1"/>
          <p:nvPr/>
        </p:nvSpPr>
        <p:spPr>
          <a:xfrm>
            <a:off x="3703320" y="2378075"/>
            <a:ext cx="5371465" cy="5708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3600" b="1" i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TEAM NOTPETYA__2</a:t>
            </a:r>
            <a:endParaRPr lang="en-US" sz="3600" b="1" i="1"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500120" y="3565525"/>
            <a:ext cx="6075045" cy="21323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2800" b="1" i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HARSH DEWANGAN </a:t>
            </a:r>
            <a:endParaRPr lang="en-US" sz="2800" b="1" i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2800" b="1" i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KAVYA DEWANGAN</a:t>
            </a:r>
            <a:endParaRPr lang="en-US" sz="2800" b="1" i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2800" b="1" i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MANYA PANSARI</a:t>
            </a:r>
            <a:endParaRPr lang="en-US" sz="2800" b="1" i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2800" b="1" i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CHANDRAKANT DARIYANA</a:t>
            </a:r>
            <a:endParaRPr lang="en-US" sz="2800" b="1" i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pic>
        <p:nvPicPr>
          <p:cNvPr id="2" name="Picture 1" descr="Image_1755536269"/>
          <p:cNvPicPr>
            <a:picLocks noChangeAspect="1"/>
          </p:cNvPicPr>
          <p:nvPr/>
        </p:nvPicPr>
        <p:blipFill>
          <a:blip r:embed="rId4">
            <a:lum contrast="-6000"/>
          </a:blip>
          <a:stretch>
            <a:fillRect/>
          </a:stretch>
        </p:blipFill>
        <p:spPr>
          <a:xfrm>
            <a:off x="5139690" y="97155"/>
            <a:ext cx="2498725" cy="2156460"/>
          </a:xfrm>
          <a:prstGeom prst="ellipse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301115" y="6313805"/>
            <a:ext cx="10173970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b="1" i="1">
                <a:solidFill>
                  <a:schemeClr val="bg1"/>
                </a:solidFill>
              </a:rPr>
              <a:t>OUR MENTORS :- Mrs.Anju Pandey Mam &amp; Mr. Lakshya Namdeo</a:t>
            </a:r>
            <a:r>
              <a:rPr lang="en-US"/>
              <a:t> </a:t>
            </a:r>
            <a:r>
              <a:rPr lang="en-US" sz="2000" b="1" i="1">
                <a:solidFill>
                  <a:schemeClr val="bg1"/>
                </a:solidFill>
              </a:rPr>
              <a:t>Sir</a:t>
            </a:r>
            <a:endParaRPr lang="en-US" sz="2000" b="1" i="1">
              <a:solidFill>
                <a:schemeClr val="bg1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83110" cy="6858000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74975" y="147955"/>
            <a:ext cx="6362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DEEPFAKE DETECTOR</a:t>
            </a:r>
            <a:endParaRPr lang="en-US" altLang="zh-CN" sz="3600" b="1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179320" y="48450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9220200" y="465455"/>
            <a:ext cx="909320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050925" y="1252220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PROBLEM OVERVIEW :</a:t>
            </a:r>
            <a:r>
              <a:rPr lang="en-US" sz="240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-</a:t>
            </a:r>
            <a:endParaRPr lang="en-US" sz="2400">
              <a:ln>
                <a:solidFill>
                  <a:schemeClr val="bg2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930275" y="2115820"/>
            <a:ext cx="9971405" cy="3411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 SOCIAL PROBLEMS FROM DEEPFAKE IMAGES</a:t>
            </a:r>
            <a:endParaRPr lang="en-US" sz="2400" dirty="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Misinformation - It spreads false information about people’s life. 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Defamation / Harass - People’s fake images can destroy their reputation by showing them in </a:t>
            </a:r>
            <a:r>
              <a:rPr lang="en-US" sz="2000" dirty="0" err="1">
                <a:solidFill>
                  <a:schemeClr val="bg1"/>
                </a:solidFill>
              </a:rPr>
              <a:t>embrassing</a:t>
            </a:r>
            <a:r>
              <a:rPr lang="en-US" sz="2000" dirty="0">
                <a:solidFill>
                  <a:schemeClr val="bg1"/>
                </a:solidFill>
              </a:rPr>
              <a:t> or illegal situations.</a:t>
            </a:r>
            <a:endParaRPr lang="en-US" sz="2000" dirty="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Loss of trust / Mental stress - Nowadays deepfake becomes common , people may stop believing even in real images. Victims of deepfakes , specially used for revenge or explicit </a:t>
            </a:r>
            <a:r>
              <a:rPr lang="en-US" sz="2000" dirty="0" err="1">
                <a:solidFill>
                  <a:schemeClr val="bg1"/>
                </a:solidFill>
              </a:rPr>
              <a:t>content,may</a:t>
            </a:r>
            <a:r>
              <a:rPr lang="en-US" sz="2000" dirty="0">
                <a:solidFill>
                  <a:schemeClr val="bg1"/>
                </a:solidFill>
              </a:rPr>
              <a:t> face trauma, anxiety, depression.</a:t>
            </a:r>
            <a:endParaRPr lang="en-US" sz="2000" dirty="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sz="1600" dirty="0">
                <a:solidFill>
                  <a:schemeClr val="bg1"/>
                </a:solidFill>
              </a:rPr>
              <a:t> 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83110" cy="6858000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708660" y="937895"/>
            <a:ext cx="68751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400">
                <a:solidFill>
                  <a:schemeClr val="bg1"/>
                </a:solidFill>
              </a:rPr>
              <a:t>LEGAL AND ETHICAL PROBLEMS</a:t>
            </a:r>
            <a:r>
              <a:rPr lang="en-US" sz="2000">
                <a:solidFill>
                  <a:schemeClr val="bg1"/>
                </a:solidFill>
              </a:rPr>
              <a:t> 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08660" y="1570355"/>
            <a:ext cx="10945495" cy="45053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Privacy violations - Without consent using someone’s face.</a:t>
            </a: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Cyberbullying and Blackmail - It can be used to threaten or to make money from victims by blackmailing them.</a:t>
            </a: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Lack of clear law - Many countries don’t have strong legal framework to handle those scams or crimes.</a:t>
            </a: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400">
                <a:solidFill>
                  <a:schemeClr val="bg1"/>
                </a:solidFill>
              </a:rPr>
              <a:t>TECHNOLOGY PROLEMS</a:t>
            </a:r>
            <a:r>
              <a:rPr lang="en-US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Detection difficulty - As technology improves fastly it becomes harder to detect deepfakes , &amp; leave security tools lag behind.</a:t>
            </a:r>
            <a:endParaRPr lang="en-US" sz="2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8890" y="0"/>
            <a:ext cx="12183110" cy="6858000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19195" y="149225"/>
            <a:ext cx="4768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OUR SOLUTION</a:t>
            </a:r>
            <a:endParaRPr lang="en-US" altLang="zh-CN" sz="3600" b="1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4390" y="46545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7940040" y="46545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26" name="Text Box 25"/>
          <p:cNvSpPr txBox="1"/>
          <p:nvPr/>
        </p:nvSpPr>
        <p:spPr>
          <a:xfrm>
            <a:off x="909955" y="1377950"/>
            <a:ext cx="10343515" cy="44088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pPr lvl="0" algn="ctr">
              <a:lnSpc>
                <a:spcPct val="200000"/>
              </a:lnSpc>
              <a:buClrTx/>
              <a:buSzTx/>
            </a:pPr>
            <a:r>
              <a:rPr lang="en-US" sz="28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40A04050005020304" pitchFamily="18" charset="0"/>
                <a:ea typeface="ADLaM Display" panose="02010000000000000000" pitchFamily="2" charset="0"/>
                <a:cs typeface="ADLaM Display" panose="02010000000000000000" pitchFamily="2" charset="0"/>
                <a:sym typeface="+mn-ea"/>
              </a:rPr>
              <a:t>Victims : Prove their credibility</a:t>
            </a:r>
            <a:endParaRPr lang="en-US" sz="28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masis MT Pro Black" panose="02040A04050005020304" pitchFamily="18" charset="0"/>
              <a:ea typeface="ADLaM Display" panose="02010000000000000000" pitchFamily="2" charset="0"/>
              <a:cs typeface="ADLaM Display" panose="02010000000000000000" pitchFamily="2" charset="0"/>
              <a:sym typeface="+mn-ea"/>
            </a:endParaRPr>
          </a:p>
          <a:p>
            <a:pPr lvl="0" algn="ctr">
              <a:lnSpc>
                <a:spcPct val="200000"/>
              </a:lnSpc>
              <a:buClrTx/>
              <a:buSzTx/>
            </a:pPr>
            <a:r>
              <a:rPr lang="en-US" sz="28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40A04050005020304" pitchFamily="18" charset="0"/>
                <a:ea typeface="ADLaM Display" panose="02010000000000000000" pitchFamily="2" charset="0"/>
                <a:cs typeface="ADLaM Display" panose="02010000000000000000" pitchFamily="2" charset="0"/>
                <a:sym typeface="+mn-ea"/>
              </a:rPr>
              <a:t>          Public   : Verify if info is true or false</a:t>
            </a:r>
            <a:endParaRPr lang="en-US" sz="28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masis MT Pro Black" panose="02040A04050005020304" pitchFamily="18" charset="0"/>
              <a:ea typeface="ADLaM Display" panose="02010000000000000000" pitchFamily="2" charset="0"/>
              <a:cs typeface="ADLaM Display" panose="02010000000000000000" pitchFamily="2" charset="0"/>
              <a:sym typeface="+mn-ea"/>
            </a:endParaRPr>
          </a:p>
          <a:p>
            <a:pPr lvl="0" algn="ctr">
              <a:lnSpc>
                <a:spcPct val="200000"/>
              </a:lnSpc>
              <a:buClrTx/>
              <a:buSzTx/>
            </a:pPr>
            <a:r>
              <a:rPr lang="en-US" sz="28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40A04050005020304" pitchFamily="18" charset="0"/>
                <a:ea typeface="ADLaM Display" panose="02010000000000000000" pitchFamily="2" charset="0"/>
                <a:cs typeface="ADLaM Display" panose="02010000000000000000" pitchFamily="2" charset="0"/>
                <a:sym typeface="+mn-ea"/>
              </a:rPr>
              <a:t>                 Authorities : Detect early and stop spread </a:t>
            </a:r>
            <a:endParaRPr lang="en-US" sz="28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masis MT Pro Black" panose="02040A04050005020304" pitchFamily="18" charset="0"/>
              <a:ea typeface="ADLaM Display" panose="02010000000000000000" pitchFamily="2" charset="0"/>
              <a:cs typeface="ADLaM Display" panose="02010000000000000000" pitchFamily="2" charset="0"/>
              <a:sym typeface="+mn-ea"/>
            </a:endParaRPr>
          </a:p>
          <a:p>
            <a:pPr lvl="0" algn="ctr">
              <a:lnSpc>
                <a:spcPct val="200000"/>
              </a:lnSpc>
              <a:buClrTx/>
              <a:buSzTx/>
            </a:pPr>
            <a:r>
              <a:rPr lang="en-US" sz="28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40A04050005020304" pitchFamily="18" charset="0"/>
                <a:ea typeface="ADLaM Display" panose="02010000000000000000" pitchFamily="2" charset="0"/>
                <a:cs typeface="ADLaM Display" panose="02010000000000000000" pitchFamily="2" charset="0"/>
                <a:sym typeface="+mn-ea"/>
              </a:rPr>
              <a:t>                 Impact : Prevent harm, protect reputation</a:t>
            </a:r>
            <a:endParaRPr lang="en-US" sz="28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masis MT Pro Black" panose="02040A04050005020304" pitchFamily="18" charset="0"/>
              <a:ea typeface="ADLaM Display" panose="02010000000000000000" pitchFamily="2" charset="0"/>
              <a:cs typeface="ADLaM Display" panose="02010000000000000000" pitchFamily="2" charset="0"/>
              <a:sym typeface="+mn-ea"/>
            </a:endParaRPr>
          </a:p>
          <a:p>
            <a:pPr lvl="0" algn="ctr">
              <a:lnSpc>
                <a:spcPct val="200000"/>
              </a:lnSpc>
              <a:buClrTx/>
              <a:buSzTx/>
            </a:pPr>
            <a:r>
              <a:rPr lang="en-US" sz="28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40A04050005020304" pitchFamily="18" charset="0"/>
                <a:ea typeface="ADLaM Display" panose="02010000000000000000" pitchFamily="2" charset="0"/>
                <a:cs typeface="ADLaM Display" panose="02010000000000000000" pitchFamily="2" charset="0"/>
                <a:sym typeface="+mn-ea"/>
              </a:rPr>
              <a:t> </a:t>
            </a:r>
            <a:endParaRPr lang="en-US" sz="28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masis MT Pro Black" panose="02040A04050005020304" pitchFamily="18" charset="0"/>
              <a:ea typeface="ADLaM Display" panose="02010000000000000000" pitchFamily="2" charset="0"/>
              <a:cs typeface="ADLaM Display" panose="02010000000000000000" pitchFamily="2" charset="0"/>
              <a:sym typeface="+mn-ea"/>
            </a:endParaRPr>
          </a:p>
          <a:p>
            <a:pPr lvl="0" algn="ctr">
              <a:lnSpc>
                <a:spcPct val="200000"/>
              </a:lnSpc>
              <a:buClrTx/>
              <a:buSzTx/>
            </a:pPr>
            <a:endParaRPr lang="en-US" sz="28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masis MT Pro Black" panose="02040A04050005020304" pitchFamily="18" charset="0"/>
              <a:ea typeface="ADLaM Display" panose="02010000000000000000" pitchFamily="2" charset="0"/>
              <a:cs typeface="ADLaM Display" panose="02010000000000000000" pitchFamily="2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8890" y="0"/>
            <a:ext cx="12183110" cy="6858000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19195" y="149225"/>
            <a:ext cx="4768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OUR SOLUTION </a:t>
            </a:r>
            <a:endParaRPr lang="en-US" altLang="zh-CN" sz="3600" b="1" dirty="0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4390" y="46545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7940040" y="46545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26" name="Text Box 25"/>
          <p:cNvSpPr txBox="1"/>
          <p:nvPr/>
        </p:nvSpPr>
        <p:spPr>
          <a:xfrm>
            <a:off x="1276298" y="1306829"/>
            <a:ext cx="9786620" cy="43497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pPr lvl="0" algn="l">
              <a:buClrTx/>
              <a:buSzTx/>
            </a:pPr>
            <a:r>
              <a:rPr lang="en-US" sz="28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PROCESS :</a:t>
            </a:r>
            <a:endParaRPr lang="en-US" sz="28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342900" lvl="0" indent="-342900" algn="l">
              <a:buClrTx/>
              <a:buSzTx/>
              <a:buFont typeface="Arial" panose="020B0604020202020204" pitchFamily="34" charset="0"/>
              <a:buAutoNum type="arabicPeriod"/>
            </a:pPr>
            <a:endParaRPr lang="en-US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lvl="0" algn="l">
              <a:buClrTx/>
              <a:buSzTx/>
            </a:pPr>
            <a:r>
              <a:rPr lang="en-US" sz="20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  <a:sym typeface="+mn-ea"/>
              </a:rPr>
              <a:t>It is a website to detect the images it real or fake</a:t>
            </a: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  <a:sym typeface="+mn-ea"/>
            </a:endParaRPr>
          </a:p>
          <a:p>
            <a:pPr lvl="0" algn="l">
              <a:buClrTx/>
              <a:buSzTx/>
            </a:pP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AutoNum type="arabicPeriod"/>
            </a:pPr>
            <a:r>
              <a:rPr lang="en-US" sz="20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B0004020202020204" pitchFamily="34" charset="0"/>
                <a:cs typeface="Aharoni" panose="02010803020104030203" pitchFamily="2" charset="-79"/>
                <a:sym typeface="+mn-ea"/>
              </a:rPr>
              <a:t>Upload : user gives an images </a:t>
            </a: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SemiBold" panose="020B0004020202020204" pitchFamily="34" charset="0"/>
              <a:cs typeface="Aharoni" panose="02010803020104030203" pitchFamily="2" charset="-79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AutoNum type="arabicPeriod"/>
            </a:pPr>
            <a:r>
              <a:rPr lang="en-US" sz="20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B0004020202020204" pitchFamily="34" charset="0"/>
                <a:cs typeface="Aharoni" panose="02010803020104030203" pitchFamily="2" charset="-79"/>
                <a:sym typeface="+mn-ea"/>
              </a:rPr>
              <a:t>Preprocess : system extracts frames for analysis</a:t>
            </a: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SemiBold" panose="020B0004020202020204" pitchFamily="34" charset="0"/>
              <a:cs typeface="Aharoni" panose="02010803020104030203" pitchFamily="2" charset="-79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AutoNum type="arabicPeriod"/>
            </a:pPr>
            <a:r>
              <a:rPr lang="en-US" sz="20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B0004020202020204" pitchFamily="34" charset="0"/>
                <a:cs typeface="Aharoni" panose="02010803020104030203" pitchFamily="2" charset="-79"/>
                <a:sym typeface="+mn-ea"/>
              </a:rPr>
              <a:t>Feature check : AI looks for unnatural patterns or inconsistencies</a:t>
            </a: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SemiBold" panose="020B0004020202020204" pitchFamily="34" charset="0"/>
              <a:cs typeface="Aharoni" panose="02010803020104030203" pitchFamily="2" charset="-79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AutoNum type="arabicPeriod"/>
            </a:pPr>
            <a:r>
              <a:rPr lang="en-US" sz="20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B0004020202020204" pitchFamily="34" charset="0"/>
                <a:cs typeface="Aharoni" panose="02010803020104030203" pitchFamily="2" charset="-79"/>
                <a:sym typeface="+mn-ea"/>
              </a:rPr>
              <a:t>AI Analysis : model compares with real vs fake patterns</a:t>
            </a: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SemiBold" panose="020B0004020202020204" pitchFamily="34" charset="0"/>
              <a:cs typeface="Aharoni" panose="02010803020104030203" pitchFamily="2" charset="-79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AutoNum type="arabicPeriod"/>
            </a:pPr>
            <a:r>
              <a:rPr lang="en-US" sz="2000" b="1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B0004020202020204" pitchFamily="34" charset="0"/>
                <a:cs typeface="Aharoni" panose="02010803020104030203" pitchFamily="2" charset="-79"/>
                <a:sym typeface="+mn-ea"/>
              </a:rPr>
              <a:t>Result : shows if content is Real or Fake with confidence.</a:t>
            </a:r>
            <a:endParaRPr lang="en-US" sz="2000" b="1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SemiBold" panose="020B0004020202020204" pitchFamily="34" charset="0"/>
              <a:cs typeface="Aharoni" panose="02010803020104030203" pitchFamily="2" charset="-79"/>
              <a:sym typeface="+mn-ea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Arrow: Right 4"/>
          <p:cNvSpPr/>
          <p:nvPr/>
        </p:nvSpPr>
        <p:spPr>
          <a:xfrm>
            <a:off x="1452880" y="1381760"/>
            <a:ext cx="386080" cy="32512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VCG2112800586751"/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 flipH="1">
            <a:off x="4445" y="0"/>
            <a:ext cx="12183110" cy="6858000"/>
          </a:xfrm>
          <a:prstGeom prst="rect">
            <a:avLst/>
          </a:prstGeom>
        </p:spPr>
      </p:pic>
      <p:sp>
        <p:nvSpPr>
          <p:cNvPr id="55" name="半闭框 54"/>
          <p:cNvSpPr/>
          <p:nvPr/>
        </p:nvSpPr>
        <p:spPr>
          <a:xfrm rot="10800000" flipH="1" flipV="1">
            <a:off x="411554" y="281181"/>
            <a:ext cx="336092" cy="336092"/>
          </a:xfrm>
          <a:prstGeom prst="halfFrame">
            <a:avLst>
              <a:gd name="adj1" fmla="val 11939"/>
              <a:gd name="adj2" fmla="val 13392"/>
            </a:avLst>
          </a:prstGeom>
          <a:gradFill>
            <a:gsLst>
              <a:gs pos="0">
                <a:schemeClr val="accent1"/>
              </a:gs>
              <a:gs pos="70000">
                <a:schemeClr val="accent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00503000000020004" charset="0"/>
            </a:endParaRPr>
          </a:p>
        </p:txBody>
      </p:sp>
      <p:sp>
        <p:nvSpPr>
          <p:cNvPr id="39" name="半闭框 38"/>
          <p:cNvSpPr/>
          <p:nvPr/>
        </p:nvSpPr>
        <p:spPr>
          <a:xfrm flipH="1" flipV="1">
            <a:off x="11538024" y="6271771"/>
            <a:ext cx="336092" cy="336092"/>
          </a:xfrm>
          <a:prstGeom prst="halfFrame">
            <a:avLst>
              <a:gd name="adj1" fmla="val 11939"/>
              <a:gd name="adj2" fmla="val 13392"/>
            </a:avLst>
          </a:prstGeom>
          <a:gradFill>
            <a:gsLst>
              <a:gs pos="0">
                <a:schemeClr val="accent1"/>
              </a:gs>
              <a:gs pos="70000">
                <a:schemeClr val="accent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005030000000200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064000" y="38354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>
                <a:solidFill>
                  <a:schemeClr val="bg1"/>
                </a:solidFill>
              </a:rPr>
              <a:t>KEY FEATURES</a:t>
            </a:r>
            <a:endParaRPr lang="en-US" sz="3600" b="1" i="1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30300" y="1564005"/>
            <a:ext cx="9931400" cy="37611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sz="2400" b="1">
                <a:solidFill>
                  <a:schemeClr val="bg1"/>
                </a:solidFill>
              </a:rPr>
              <a:t>CNN based image identification.</a:t>
            </a: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2400" b="1">
                <a:solidFill>
                  <a:schemeClr val="bg1"/>
                </a:solidFill>
              </a:rPr>
              <a:t>Also tells how confident it is in the decision.</a:t>
            </a: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2400" b="1">
                <a:solidFill>
                  <a:schemeClr val="bg1"/>
                </a:solidFill>
              </a:rPr>
              <a:t>User friendly UI</a:t>
            </a: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2400" b="1">
                <a:solidFill>
                  <a:schemeClr val="bg1"/>
                </a:solidFill>
              </a:rPr>
              <a:t>Potential to become API</a:t>
            </a: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endParaRPr lang="en-US" sz="2400" b="1">
              <a:solidFill>
                <a:schemeClr val="bg1"/>
              </a:solidFill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sz="2400" b="1">
                <a:solidFill>
                  <a:schemeClr val="bg1"/>
                </a:solidFill>
              </a:rPr>
              <a:t>Becomes better as time passes as the model trains itself and tests the images.</a:t>
            </a:r>
            <a:endParaRPr lang="en-US" sz="2400" b="1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83110" cy="6858000"/>
          </a:xfrm>
          <a:prstGeom prst="rect">
            <a:avLst/>
          </a:prstGeom>
        </p:spPr>
      </p:pic>
      <p:sp>
        <p:nvSpPr>
          <p:cNvPr id="139" name="任意多边形: 形状 138"/>
          <p:cNvSpPr/>
          <p:nvPr>
            <p:custDataLst>
              <p:tags r:id="rId2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12210" y="147955"/>
            <a:ext cx="4768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TECH STACK USED</a:t>
            </a:r>
            <a:endParaRPr lang="en-US" altLang="zh-CN" sz="3600" b="1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21890" y="48450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9173845" y="48450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30" name="Text Box 29"/>
          <p:cNvSpPr txBox="1"/>
          <p:nvPr/>
        </p:nvSpPr>
        <p:spPr>
          <a:xfrm>
            <a:off x="1176020" y="1532255"/>
            <a:ext cx="9841230" cy="4287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PYTHON LANGUAGE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CNN METHODOLOGY 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STREAMLIT FOR UI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DATASETS : SELF MADE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VCG2112800586751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8890" y="0"/>
            <a:ext cx="12183110" cy="6858000"/>
          </a:xfrm>
          <a:prstGeom prst="rect">
            <a:avLst/>
          </a:prstGeom>
        </p:spPr>
      </p:pic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 rot="10800000">
            <a:off x="682625" y="4133850"/>
            <a:ext cx="3813175" cy="1621790"/>
          </a:xfrm>
          <a:prstGeom prst="parallelogram">
            <a:avLst>
              <a:gd name="adj" fmla="val 0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9" name="平行四边形 8"/>
          <p:cNvSpPr/>
          <p:nvPr>
            <p:custDataLst>
              <p:tags r:id="rId3"/>
            </p:custDataLst>
          </p:nvPr>
        </p:nvSpPr>
        <p:spPr>
          <a:xfrm rot="10800000" flipH="1">
            <a:off x="682625" y="1341120"/>
            <a:ext cx="3813175" cy="1415415"/>
          </a:xfrm>
          <a:prstGeom prst="parallelogram">
            <a:avLst>
              <a:gd name="adj" fmla="val 0"/>
            </a:avLst>
          </a:prstGeom>
          <a:solidFill>
            <a:schemeClr val="accent3">
              <a:alpha val="10000"/>
            </a:schemeClr>
          </a:solidFill>
          <a:ln w="41275">
            <a:gradFill>
              <a:gsLst>
                <a:gs pos="200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39" name="任意多边形: 形状 138"/>
          <p:cNvSpPr/>
          <p:nvPr>
            <p:custDataLst>
              <p:tags r:id="rId4"/>
            </p:custDataLst>
          </p:nvPr>
        </p:nvSpPr>
        <p:spPr>
          <a:xfrm rot="10800000">
            <a:off x="307658" y="793115"/>
            <a:ext cx="11576685" cy="5765165"/>
          </a:xfrm>
          <a:custGeom>
            <a:avLst/>
            <a:gdLst>
              <a:gd name="connsiteX0" fmla="*/ 0 w 10858500"/>
              <a:gd name="connsiteY0" fmla="*/ 0 h 4680000"/>
              <a:gd name="connsiteX1" fmla="*/ 10858500 w 10858500"/>
              <a:gd name="connsiteY1" fmla="*/ 0 h 4680000"/>
              <a:gd name="connsiteX2" fmla="*/ 10858500 w 10858500"/>
              <a:gd name="connsiteY2" fmla="*/ 498804 h 4680000"/>
              <a:gd name="connsiteX3" fmla="*/ 10858498 w 10858500"/>
              <a:gd name="connsiteY3" fmla="*/ 498806 h 4680000"/>
              <a:gd name="connsiteX4" fmla="*/ 10858498 w 10858500"/>
              <a:gd name="connsiteY4" fmla="*/ 489916 h 4680000"/>
              <a:gd name="connsiteX5" fmla="*/ 10798658 w 10858500"/>
              <a:gd name="connsiteY5" fmla="*/ 545937 h 4680000"/>
              <a:gd name="connsiteX6" fmla="*/ 10798658 w 10858500"/>
              <a:gd name="connsiteY6" fmla="*/ 4134061 h 4680000"/>
              <a:gd name="connsiteX7" fmla="*/ 10858498 w 10858500"/>
              <a:gd name="connsiteY7" fmla="*/ 4190082 h 4680000"/>
              <a:gd name="connsiteX8" fmla="*/ 10858498 w 10858500"/>
              <a:gd name="connsiteY8" fmla="*/ 4179297 h 4680000"/>
              <a:gd name="connsiteX9" fmla="*/ 10858500 w 10858500"/>
              <a:gd name="connsiteY9" fmla="*/ 4179299 h 4680000"/>
              <a:gd name="connsiteX10" fmla="*/ 10858500 w 10858500"/>
              <a:gd name="connsiteY10" fmla="*/ 4680000 h 4680000"/>
              <a:gd name="connsiteX11" fmla="*/ 9082087 w 10858500"/>
              <a:gd name="connsiteY11" fmla="*/ 4680000 h 4680000"/>
              <a:gd name="connsiteX12" fmla="*/ 9036435 w 10858500"/>
              <a:gd name="connsiteY12" fmla="*/ 4637262 h 4680000"/>
              <a:gd name="connsiteX13" fmla="*/ 1835005 w 10858500"/>
              <a:gd name="connsiteY13" fmla="*/ 4637262 h 4680000"/>
              <a:gd name="connsiteX14" fmla="*/ 1789353 w 10858500"/>
              <a:gd name="connsiteY14" fmla="*/ 4680000 h 4680000"/>
              <a:gd name="connsiteX15" fmla="*/ 0 w 10858500"/>
              <a:gd name="connsiteY15" fmla="*/ 4680000 h 4680000"/>
              <a:gd name="connsiteX16" fmla="*/ 0 w 10858500"/>
              <a:gd name="connsiteY16" fmla="*/ 4190082 h 4680000"/>
              <a:gd name="connsiteX17" fmla="*/ 59840 w 10858500"/>
              <a:gd name="connsiteY17" fmla="*/ 4134061 h 4680000"/>
              <a:gd name="connsiteX18" fmla="*/ 59840 w 10858500"/>
              <a:gd name="connsiteY18" fmla="*/ 545937 h 4680000"/>
              <a:gd name="connsiteX19" fmla="*/ 0 w 10858500"/>
              <a:gd name="connsiteY19" fmla="*/ 489916 h 46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58500" h="4680000">
                <a:moveTo>
                  <a:pt x="0" y="0"/>
                </a:moveTo>
                <a:lnTo>
                  <a:pt x="10858500" y="0"/>
                </a:lnTo>
                <a:lnTo>
                  <a:pt x="10858500" y="498804"/>
                </a:lnTo>
                <a:lnTo>
                  <a:pt x="10858498" y="498806"/>
                </a:lnTo>
                <a:lnTo>
                  <a:pt x="10858498" y="489916"/>
                </a:lnTo>
                <a:lnTo>
                  <a:pt x="10798658" y="545937"/>
                </a:lnTo>
                <a:lnTo>
                  <a:pt x="10798658" y="4134061"/>
                </a:lnTo>
                <a:lnTo>
                  <a:pt x="10858498" y="4190082"/>
                </a:lnTo>
                <a:lnTo>
                  <a:pt x="10858498" y="4179297"/>
                </a:lnTo>
                <a:lnTo>
                  <a:pt x="10858500" y="4179299"/>
                </a:lnTo>
                <a:lnTo>
                  <a:pt x="10858500" y="4680000"/>
                </a:lnTo>
                <a:lnTo>
                  <a:pt x="9082087" y="4680000"/>
                </a:lnTo>
                <a:lnTo>
                  <a:pt x="9036435" y="4637262"/>
                </a:lnTo>
                <a:lnTo>
                  <a:pt x="1835005" y="4637262"/>
                </a:lnTo>
                <a:lnTo>
                  <a:pt x="1789353" y="4680000"/>
                </a:lnTo>
                <a:lnTo>
                  <a:pt x="0" y="4680000"/>
                </a:lnTo>
                <a:lnTo>
                  <a:pt x="0" y="4190082"/>
                </a:lnTo>
                <a:lnTo>
                  <a:pt x="59840" y="4134061"/>
                </a:lnTo>
                <a:lnTo>
                  <a:pt x="59840" y="545937"/>
                </a:lnTo>
                <a:lnTo>
                  <a:pt x="0" y="489916"/>
                </a:lnTo>
                <a:close/>
              </a:path>
            </a:pathLst>
          </a:custGeom>
          <a:noFill/>
          <a:ln w="31750">
            <a:gradFill>
              <a:gsLst>
                <a:gs pos="0">
                  <a:schemeClr val="accent6">
                    <a:alpha val="0"/>
                    <a:lumMod val="0"/>
                    <a:lumOff val="10000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n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ln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05225" y="147955"/>
            <a:ext cx="4768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  <a:latin typeface="Inter Black" panose="02000503000000020004" charset="0"/>
                <a:ea typeface="Inter Black" panose="02000503000000020004" charset="0"/>
                <a:cs typeface="Inter" panose="02000503000000020004" charset="0"/>
              </a:rPr>
              <a:t>UI FLOW</a:t>
            </a:r>
            <a:endParaRPr lang="en-US" altLang="zh-CN" sz="3600" b="1">
              <a:solidFill>
                <a:schemeClr val="bg1"/>
              </a:solidFill>
              <a:latin typeface="Inter Black" panose="02000503000000020004" charset="0"/>
              <a:ea typeface="Inter Black" panose="02000503000000020004" charset="0"/>
              <a:cs typeface="Inter" panose="0200050300000002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4390" y="465455"/>
            <a:ext cx="878205" cy="196850"/>
            <a:chOff x="5272" y="688"/>
            <a:chExt cx="1383" cy="310"/>
          </a:xfrm>
        </p:grpSpPr>
        <p:sp>
          <p:nvSpPr>
            <p:cNvPr id="68" name="平行四边形 6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0" name="平行四边形 6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0" name="平行四边形 89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2" name="平行四边形 91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94" name="平行四边形 93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flipH="1">
            <a:off x="7940040" y="465455"/>
            <a:ext cx="878205" cy="196850"/>
            <a:chOff x="5272" y="688"/>
            <a:chExt cx="1383" cy="310"/>
          </a:xfrm>
        </p:grpSpPr>
        <p:sp>
          <p:nvSpPr>
            <p:cNvPr id="8" name="平行四边形 7"/>
            <p:cNvSpPr/>
            <p:nvPr/>
          </p:nvSpPr>
          <p:spPr>
            <a:xfrm flipV="1">
              <a:off x="6137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0" name="平行四边形 9"/>
            <p:cNvSpPr/>
            <p:nvPr/>
          </p:nvSpPr>
          <p:spPr>
            <a:xfrm flipV="1">
              <a:off x="5703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 flipV="1">
              <a:off x="5272" y="71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 flipV="1">
              <a:off x="6159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 flipV="1">
              <a:off x="5726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 flipV="1">
              <a:off x="5294" y="688"/>
              <a:ext cx="497" cy="281"/>
            </a:xfrm>
            <a:prstGeom prst="parallelogram">
              <a:avLst>
                <a:gd name="adj" fmla="val 1018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7" name="平行四边形 8"/>
          <p:cNvSpPr/>
          <p:nvPr>
            <p:custDataLst>
              <p:tags r:id="rId5"/>
            </p:custDataLst>
          </p:nvPr>
        </p:nvSpPr>
        <p:spPr>
          <a:xfrm rot="10800000" flipH="1">
            <a:off x="7035165" y="1341120"/>
            <a:ext cx="4514850" cy="1415415"/>
          </a:xfrm>
          <a:prstGeom prst="parallelogram">
            <a:avLst>
              <a:gd name="adj" fmla="val 0"/>
            </a:avLst>
          </a:prstGeom>
          <a:solidFill>
            <a:schemeClr val="accent3">
              <a:alpha val="10000"/>
            </a:schemeClr>
          </a:solidFill>
          <a:ln w="41275">
            <a:gradFill>
              <a:gsLst>
                <a:gs pos="200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16" name="平行四边形 18"/>
          <p:cNvSpPr/>
          <p:nvPr>
            <p:custDataLst>
              <p:tags r:id="rId6"/>
            </p:custDataLst>
          </p:nvPr>
        </p:nvSpPr>
        <p:spPr>
          <a:xfrm rot="10800000">
            <a:off x="7035800" y="4134485"/>
            <a:ext cx="4514850" cy="1621155"/>
          </a:xfrm>
          <a:prstGeom prst="parallelogram">
            <a:avLst>
              <a:gd name="adj" fmla="val 0"/>
            </a:avLst>
          </a:prstGeom>
          <a:solidFill>
            <a:schemeClr val="accent3">
              <a:alpha val="10000"/>
            </a:schemeClr>
          </a:solidFill>
          <a:ln w="38100">
            <a:gradFill>
              <a:gsLst>
                <a:gs pos="2000">
                  <a:schemeClr val="accent6">
                    <a:alpha val="0"/>
                  </a:schemeClr>
                </a:gs>
                <a:gs pos="50000">
                  <a:schemeClr val="accent6"/>
                </a:gs>
                <a:gs pos="100000">
                  <a:schemeClr val="accent6">
                    <a:alpha val="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Inter" panose="0200050300000002000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7554595" y="4344035"/>
            <a:ext cx="3476625" cy="1130300"/>
          </a:xfrm>
          <a:prstGeom prst="round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5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915670" y="4344670"/>
            <a:ext cx="3338195" cy="1214755"/>
          </a:xfrm>
          <a:prstGeom prst="round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5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7554595" y="1569720"/>
            <a:ext cx="3476625" cy="827405"/>
          </a:xfrm>
          <a:prstGeom prst="round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5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CNN BASED IMAGE EVALUATION</a:t>
            </a:r>
            <a:endParaRPr lang="en-US" sz="24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5670" y="1560830"/>
            <a:ext cx="3337560" cy="972185"/>
          </a:xfrm>
          <a:prstGeom prst="round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4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149350" y="1722755"/>
            <a:ext cx="28803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USER INPUT</a:t>
            </a:r>
            <a:endParaRPr lang="en-US" sz="28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987290" y="1798320"/>
            <a:ext cx="1609725" cy="44640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992370" y="4879975"/>
            <a:ext cx="1609725" cy="44640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wn Arrow 27"/>
          <p:cNvSpPr/>
          <p:nvPr/>
        </p:nvSpPr>
        <p:spPr>
          <a:xfrm>
            <a:off x="9115425" y="2955925"/>
            <a:ext cx="366395" cy="979805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Box 28"/>
          <p:cNvSpPr txBox="1"/>
          <p:nvPr/>
        </p:nvSpPr>
        <p:spPr>
          <a:xfrm>
            <a:off x="7554595" y="4452620"/>
            <a:ext cx="3476625" cy="10052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IDENTIFICATION AS DEEPFAKE OR REAL</a:t>
            </a:r>
            <a:endParaRPr lang="en-US" sz="24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  <p:sp>
        <p:nvSpPr>
          <p:cNvPr id="30" name="Text Box 29"/>
          <p:cNvSpPr txBox="1"/>
          <p:nvPr/>
        </p:nvSpPr>
        <p:spPr>
          <a:xfrm>
            <a:off x="929005" y="4344670"/>
            <a:ext cx="3324860" cy="14376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Berlin Sans FB" panose="020E0602020502020306" charset="0"/>
                <a:cs typeface="Berlin Sans FB" panose="020E0602020502020306" charset="0"/>
              </a:rPr>
              <a:t>OUTPUTTING RESULT AND JUDGEMENT CONFIDENCE</a:t>
            </a:r>
            <a:endParaRPr lang="en-US" sz="2400" b="1">
              <a:solidFill>
                <a:schemeClr val="bg1"/>
              </a:solidFill>
              <a:latin typeface="Berlin Sans FB" panose="020E0602020502020306" charset="0"/>
              <a:cs typeface="Berlin Sans FB" panose="020E0602020502020306" charset="0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6"/>
  <p:tag name="KSO_WM_UNIT_LINE_FILL_TYPE" val="2"/>
</p:tagLst>
</file>

<file path=ppt/tags/tag127.xml><?xml version="1.0" encoding="utf-8"?>
<p:tagLst xmlns:p="http://schemas.openxmlformats.org/presentationml/2006/main">
  <p:tag name="KSO_WM_UNIT_LINE_FORE_SCHEMECOLOR_INDEX_1_BRIGHTNESS" val="-0.25"/>
  <p:tag name="KSO_WM_UNIT_LINE_FORE_SCHEMECOLOR_INDEX_1" val="16"/>
  <p:tag name="KSO_WM_UNIT_LINE_FORE_SCHEMECOLOR_INDEX_1_POS" val="0.3"/>
  <p:tag name="KSO_WM_UNIT_LINE_FORE_SCHEMECOLOR_INDEX_1_TRANS" val="1"/>
  <p:tag name="KSO_WM_UNIT_LINE_FORE_SCHEMECOLOR_INDEX_2_BRIGHTNESS" val="-0.25"/>
  <p:tag name="KSO_WM_UNIT_LINE_FORE_SCHEMECOLOR_INDEX_2" val="1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TEXT_FILL_FORE_SCHEMECOLOR_INDEX_BRIGHTNESS" val="0"/>
  <p:tag name="KSO_WM_UNIT_TEXT_FILL_FORE_SCHEMECOLOR_INDEX" val="2"/>
  <p:tag name="KSO_WM_UNIT_TEXT_FILL_TYPE" val="1"/>
  <p:tag name="KSO_WM_UNIT_FILL_FORE_SCHEMECOLOR_INDEX_1_BRIGHTNESS" val="0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1"/>
  <p:tag name="KSO_WM_UNIT_FILL_FORE_SCHEMECOLOR_INDEX_2_TRANS" val="1"/>
  <p:tag name="KSO_WM_UNIT_FILL_GRADIENT_TYPE" val="0"/>
  <p:tag name="KSO_WM_UNIT_FILL_GRADIENT_ANGLE" val="30"/>
  <p:tag name="KSO_WM_UNIT_FILL_GRADIENT_DIRECTION" val="-2"/>
  <p:tag name="KSO_WM_UNIT_FILL_TYPE" val="3"/>
</p:tagLst>
</file>

<file path=ppt/tags/tag128.xml><?xml version="1.0" encoding="utf-8"?>
<p:tagLst xmlns:p="http://schemas.openxmlformats.org/presentationml/2006/main">
  <p:tag name="KSO_WM_UNIT_LINE_FORE_SCHEMECOLOR_INDEX_1_BRIGHTNESS" val="-0.25"/>
  <p:tag name="KSO_WM_UNIT_LINE_FORE_SCHEMECOLOR_INDEX_1" val="16"/>
  <p:tag name="KSO_WM_UNIT_LINE_FORE_SCHEMECOLOR_INDEX_1_POS" val="0.3"/>
  <p:tag name="KSO_WM_UNIT_LINE_FORE_SCHEMECOLOR_INDEX_1_TRANS" val="1"/>
  <p:tag name="KSO_WM_UNIT_LINE_FORE_SCHEMECOLOR_INDEX_2_BRIGHTNESS" val="-0.25"/>
  <p:tag name="KSO_WM_UNIT_LINE_FORE_SCHEMECOLOR_INDEX_2" val="1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2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49"/>
  <p:tag name="KSO_WM_UNIT_LINE_FORE_SCHEMECOLOR_INDEX_2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132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.39"/>
  <p:tag name="KSO_WM_UNIT_LINE_FORE_SCHEMECOLOR_INDEX_1_TRANS" val="1"/>
  <p:tag name="KSO_WM_UNIT_LINE_FORE_SCHEMECOLOR_INDEX_2_BRIGHTNESS" val="0"/>
  <p:tag name="KSO_WM_UNIT_LINE_FORE_SCHEMECOLOR_INDEX_2" val="5"/>
  <p:tag name="KSO_WM_UNIT_LINE_FORE_SCHEMECOLOR_INDEX_2_POS" val="0.55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133.xml><?xml version="1.0" encoding="utf-8"?>
<p:tagLst xmlns:p="http://schemas.openxmlformats.org/presentationml/2006/main">
  <p:tag name="KSO_WM_UNIT_FILL_FORE_SCHEMECOLOR_INDEX_BRIGHTNESS" val="0"/>
  <p:tag name="KSO_WM_UNIT_FILL_FORE_SCHEMECOLOR_INDEX" val="8"/>
  <p:tag name="KSO_WM_UNIT_FILL_TYPE" val="1"/>
</p:tagLst>
</file>

<file path=ppt/tags/tag134.xml><?xml version="1.0" encoding="utf-8"?>
<p:tagLst xmlns:p="http://schemas.openxmlformats.org/presentationml/2006/main">
  <p:tag name="KSO_WM_UNIT_FILL_FORE_SCHEMECOLOR_INDEX_BRIGHTNESS" val="0"/>
  <p:tag name="KSO_WM_UNIT_FILL_FORE_SCHEMECOLOR_INDEX" val="8"/>
  <p:tag name="KSO_WM_UNIT_FILL_TYPE" val="1"/>
</p:tagLst>
</file>

<file path=ppt/tags/tag13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3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37.xml><?xml version="1.0" encoding="utf-8"?>
<p:tagLst xmlns:p="http://schemas.openxmlformats.org/presentationml/2006/main">
  <p:tag name="KSO_WM_UNIT_FILL_FORE_SCHEMECOLOR_INDEX_BRIGHTNESS" val="0"/>
  <p:tag name="KSO_WM_UNIT_FILL_FORE_SCHEMECOLOR_INDEX" val="8"/>
  <p:tag name="KSO_WM_UNIT_FILL_TYPE" val="1"/>
</p:tagLst>
</file>

<file path=ppt/tags/tag13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49"/>
  <p:tag name="KSO_WM_UNIT_LINE_FORE_SCHEMECOLOR_INDEX_2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141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.39"/>
  <p:tag name="KSO_WM_UNIT_LINE_FORE_SCHEMECOLOR_INDEX_1_TRANS" val="1"/>
  <p:tag name="KSO_WM_UNIT_LINE_FORE_SCHEMECOLOR_INDEX_2_BRIGHTNESS" val="0"/>
  <p:tag name="KSO_WM_UNIT_LINE_FORE_SCHEMECOLOR_INDEX_2" val="5"/>
  <p:tag name="KSO_WM_UNIT_LINE_FORE_SCHEMECOLOR_INDEX_2_POS" val="0.55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1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1_BRIGHTNESS" val="0"/>
  <p:tag name="KSO_WM_UNIT_LINE_FORE_SCHEMECOLOR_INDEX_1" val="8"/>
  <p:tag name="KSO_WM_UNIT_LINE_FORE_SCHEMECOLOR_INDEX_1_POS" val="0.02"/>
  <p:tag name="KSO_WM_UNIT_LINE_FORE_SCHEMECOLOR_INDEX_1_TRANS" val="1"/>
  <p:tag name="KSO_WM_UNIT_LINE_FORE_SCHEMECOLOR_INDEX_2_BRIGHTNESS" val="0"/>
  <p:tag name="KSO_WM_UNIT_LINE_FORE_SCHEMECOLOR_INDEX_2" val="8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8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5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5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5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5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6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1_BRIGHTNESS" val="0"/>
  <p:tag name="KSO_WM_UNIT_LINE_FORE_SCHEMECOLOR_INDEX_1" val="8"/>
  <p:tag name="KSO_WM_UNIT_LINE_FORE_SCHEMECOLOR_INDEX_1_POS" val="0.02"/>
  <p:tag name="KSO_WM_UNIT_LINE_FORE_SCHEMECOLOR_INDEX_1_TRANS" val="1"/>
  <p:tag name="KSO_WM_UNIT_LINE_FORE_SCHEMECOLOR_INDEX_2_BRIGHTNESS" val="0"/>
  <p:tag name="KSO_WM_UNIT_LINE_FORE_SCHEMECOLOR_INDEX_2" val="8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8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1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6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1_BRIGHTNESS" val="0"/>
  <p:tag name="KSO_WM_UNIT_LINE_FORE_SCHEMECOLOR_INDEX_1" val="8"/>
  <p:tag name="KSO_WM_UNIT_LINE_FORE_SCHEMECOLOR_INDEX_1_POS" val="0.02"/>
  <p:tag name="KSO_WM_UNIT_LINE_FORE_SCHEMECOLOR_INDEX_1_TRANS" val="1"/>
  <p:tag name="KSO_WM_UNIT_LINE_FORE_SCHEMECOLOR_INDEX_2_BRIGHTNESS" val="0"/>
  <p:tag name="KSO_WM_UNIT_LINE_FORE_SCHEMECOLOR_INDEX_2" val="8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8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1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6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7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77.xml><?xml version="1.0" encoding="utf-8"?>
<p:tagLst xmlns:p="http://schemas.openxmlformats.org/presentationml/2006/main">
  <p:tag name="KSO_WM_DIAGRAM_VIRTUALLY_FRAME" val="{&quot;height&quot;:344.7,&quot;left&quot;:242.65,&quot;top&quot;:109.8,&quot;width&quot;:482.9}"/>
</p:tagLst>
</file>

<file path=ppt/tags/tag178.xml><?xml version="1.0" encoding="utf-8"?>
<p:tagLst xmlns:p="http://schemas.openxmlformats.org/presentationml/2006/main">
  <p:tag name="KSO_WM_DIAGRAM_VIRTUALLY_FRAME" val="{&quot;height&quot;:344.7,&quot;left&quot;:242.65,&quot;top&quot;:109.8,&quot;width&quot;:482.9}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1_BRIGHTNESS" val="0"/>
  <p:tag name="KSO_WM_UNIT_LINE_FORE_SCHEMECOLOR_INDEX_1" val="8"/>
  <p:tag name="KSO_WM_UNIT_LINE_FORE_SCHEMECOLOR_INDEX_1_POS" val="0.02"/>
  <p:tag name="KSO_WM_UNIT_LINE_FORE_SCHEMECOLOR_INDEX_1_TRANS" val="1"/>
  <p:tag name="KSO_WM_UNIT_LINE_FORE_SCHEMECOLOR_INDEX_2_BRIGHTNESS" val="0"/>
  <p:tag name="KSO_WM_UNIT_LINE_FORE_SCHEMECOLOR_INDEX_2" val="8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8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18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TEXT_FORE_SCHEMECOLOR_INDEX_1_BRIGHTNESS" val="0"/>
  <p:tag name="KSO_WM_UNIT_TEXT_FORE_SCHEMECOLOR_INDEX_1" val="14"/>
  <p:tag name="KSO_WM_UNIT_TEXT_FORE_SCHEMECOLOR_INDEX_1_POS" val="0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51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8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8.xml><?xml version="1.0" encoding="utf-8"?>
<p:tagLst xmlns:p="http://schemas.openxmlformats.org/presentationml/2006/main">
  <p:tag name="COMMONDATA" val="eyJoZGlkIjoiMmNmYmEwOWQ4Y2Q0M2IxMGZkNjI4ZjhkZDQyNzg1OTYifQ=="/>
  <p:tag name="KSO_WPP_MARK_KEY" val="37523c5a-f9bd-4157-ab56-121979c0b78d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Inter"/>
        <a:ea typeface="Inter Black"/>
        <a:cs typeface=""/>
      </a:majorFont>
      <a:minorFont>
        <a:latin typeface="Inter"/>
        <a:ea typeface="Inter Blac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675FC"/>
      </a:accent1>
      <a:accent2>
        <a:srgbClr val="4589FB"/>
      </a:accent2>
      <a:accent3>
        <a:srgbClr val="54A6FB"/>
      </a:accent3>
      <a:accent4>
        <a:srgbClr val="47B2FA"/>
      </a:accent4>
      <a:accent5>
        <a:srgbClr val="4AC7F9"/>
      </a:accent5>
      <a:accent6>
        <a:srgbClr val="4DDBF8"/>
      </a:accent6>
      <a:hlink>
        <a:srgbClr val="0563C1"/>
      </a:hlink>
      <a:folHlink>
        <a:srgbClr val="954D72"/>
      </a:folHlink>
    </a:clrScheme>
    <a:fontScheme name="自定义 9">
      <a:majorFont>
        <a:latin typeface="Inter"/>
        <a:ea typeface="Inter Black"/>
        <a:cs typeface=""/>
      </a:majorFont>
      <a:minorFont>
        <a:latin typeface="Inter"/>
        <a:ea typeface="Inter Blac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Inter Black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 Black"/>
        <a:ea typeface=""/>
        <a:cs typeface=""/>
        <a:font script="Jpan" typeface="ＭＳ Ｐゴシック"/>
        <a:font script="Hang" typeface="맑은 고딕"/>
        <a:font script="Hans" typeface="Inter Black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Inter Black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 Black"/>
        <a:ea typeface=""/>
        <a:cs typeface=""/>
        <a:font script="Jpan" typeface="ＭＳ Ｐゴシック"/>
        <a:font script="Hang" typeface="맑은 고딕"/>
        <a:font script="Hans" typeface="Inter Black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2809</Words>
  <Application>WPS Presentation</Application>
  <PresentationFormat>Widescreen</PresentationFormat>
  <Paragraphs>143</Paragraphs>
  <Slides>14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31" baseType="lpstr">
      <vt:lpstr>Arial</vt:lpstr>
      <vt:lpstr>SimSun</vt:lpstr>
      <vt:lpstr>Wingdings</vt:lpstr>
      <vt:lpstr>Inter</vt:lpstr>
      <vt:lpstr>Inter Black</vt:lpstr>
      <vt:lpstr>Wingdings</vt:lpstr>
      <vt:lpstr>Berlin Sans FB</vt:lpstr>
      <vt:lpstr>Amasis MT Pro Black</vt:lpstr>
      <vt:lpstr>ADLaM Display</vt:lpstr>
      <vt:lpstr>Wide Latin</vt:lpstr>
      <vt:lpstr>Aharoni</vt:lpstr>
      <vt:lpstr>Aptos SemiBold</vt:lpstr>
      <vt:lpstr>Algerian</vt:lpstr>
      <vt:lpstr>Microsoft YaHei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Chandrakant</dc:creator>
  <cp:lastModifiedBy>Fairy Tales</cp:lastModifiedBy>
  <cp:revision>181</cp:revision>
  <dcterms:created xsi:type="dcterms:W3CDTF">2019-06-19T02:08:00Z</dcterms:created>
  <dcterms:modified xsi:type="dcterms:W3CDTF">2025-08-22T04:46:34Z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1033-12.2.0.21931</vt:lpwstr>
  </property>
  <property fmtid="{D5CDD505-2E9C-101B-9397-08002B2CF9AE}" pid="3" name="ICV">
    <vt:lpwstr>4402A4F4117D4F49968DC8448017E105_13</vt:lpwstr>
  </property>
</Properties>
</file>